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2" r:id="rId3"/>
    <p:sldMasterId id="2147483673" r:id="rId4"/>
    <p:sldMasterId id="2147483678" r:id="rId5"/>
    <p:sldMasterId id="2147483681" r:id="rId6"/>
    <p:sldMasterId id="2147483695" r:id="rId7"/>
    <p:sldMasterId id="2147483708" r:id="rId8"/>
    <p:sldMasterId id="2147483717" r:id="rId9"/>
  </p:sldMasterIdLst>
  <p:notesMasterIdLst>
    <p:notesMasterId r:id="rId13"/>
  </p:notesMasterIdLst>
  <p:handoutMasterIdLst>
    <p:handoutMasterId r:id="rId53"/>
  </p:handoutMasterIdLst>
  <p:sldIdLst>
    <p:sldId id="4097" r:id="rId10"/>
    <p:sldId id="3910" r:id="rId11"/>
    <p:sldId id="4051" r:id="rId12"/>
    <p:sldId id="4046" r:id="rId14"/>
    <p:sldId id="4047" r:id="rId15"/>
    <p:sldId id="4048" r:id="rId16"/>
    <p:sldId id="4049" r:id="rId17"/>
    <p:sldId id="4057" r:id="rId18"/>
    <p:sldId id="4063" r:id="rId19"/>
    <p:sldId id="4064" r:id="rId20"/>
    <p:sldId id="4058" r:id="rId21"/>
    <p:sldId id="4059" r:id="rId22"/>
    <p:sldId id="4060" r:id="rId23"/>
    <p:sldId id="4065" r:id="rId24"/>
    <p:sldId id="4061" r:id="rId25"/>
    <p:sldId id="4062" r:id="rId26"/>
    <p:sldId id="4052" r:id="rId27"/>
    <p:sldId id="4053" r:id="rId28"/>
    <p:sldId id="4050" r:id="rId29"/>
    <p:sldId id="4054" r:id="rId30"/>
    <p:sldId id="4055" r:id="rId31"/>
    <p:sldId id="4056" r:id="rId32"/>
    <p:sldId id="4066" r:id="rId33"/>
    <p:sldId id="4067" r:id="rId34"/>
    <p:sldId id="4068" r:id="rId35"/>
    <p:sldId id="4069" r:id="rId36"/>
    <p:sldId id="4070" r:id="rId37"/>
    <p:sldId id="4071" r:id="rId38"/>
    <p:sldId id="4072" r:id="rId39"/>
    <p:sldId id="4073" r:id="rId40"/>
    <p:sldId id="4074" r:id="rId41"/>
    <p:sldId id="4076" r:id="rId42"/>
    <p:sldId id="4077" r:id="rId43"/>
    <p:sldId id="4078" r:id="rId44"/>
    <p:sldId id="4079" r:id="rId45"/>
    <p:sldId id="4080" r:id="rId46"/>
    <p:sldId id="4081" r:id="rId47"/>
    <p:sldId id="4082" r:id="rId48"/>
    <p:sldId id="4083" r:id="rId49"/>
    <p:sldId id="4084" r:id="rId50"/>
    <p:sldId id="4085" r:id="rId51"/>
    <p:sldId id="4031" r:id="rId52"/>
  </p:sldIdLst>
  <p:sldSz cx="12192000" cy="6858000"/>
  <p:notesSz cx="6858000" cy="9144000"/>
  <p:embeddedFontLst>
    <p:embeddedFont>
      <p:font typeface="微软雅黑" panose="020B0503020204020204" pitchFamily="34" charset="-122"/>
      <p:regular r:id="rId57"/>
    </p:embeddedFont>
    <p:embeddedFont>
      <p:font typeface="Segoe UI" panose="020B0502040204020203" pitchFamily="34" charset="0"/>
      <p:regular r:id="rId58"/>
      <p:bold r:id="rId59"/>
      <p:italic r:id="rId60"/>
      <p:boldItalic r:id="rId61"/>
    </p:embeddedFont>
    <p:embeddedFont>
      <p:font typeface="MS UI Gothic" panose="020B0600070205080204" pitchFamily="34" charset="-128"/>
      <p:regular r:id="rId62"/>
    </p:embeddedFont>
    <p:embeddedFont>
      <p:font typeface="黑体" panose="02010609060101010101" pitchFamily="49" charset="-122"/>
      <p:regular r:id="rId63"/>
    </p:embeddedFont>
    <p:embeddedFont>
      <p:font typeface="Calibri" panose="020F0502020204030204"/>
      <p:regular r:id="rId64"/>
      <p:bold r:id="rId65"/>
      <p:italic r:id="rId66"/>
      <p:boldItalic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等线" panose="02010600030101010101" charset="-122"/>
      <p:regular r:id="rId72"/>
    </p:embeddedFont>
    <p:embeddedFont>
      <p:font typeface="Segoe UI Black" panose="020B0A02040204020203" pitchFamily="34" charset="0"/>
      <p:bold r:id="rId73"/>
    </p:embeddedFont>
    <p:embeddedFont>
      <p:font typeface="华文新魏" panose="02010800040101010101" pitchFamily="2" charset="-122"/>
      <p:regular r:id="rId74"/>
    </p:embeddedFont>
  </p:embeddedFontLst>
  <p:custDataLst>
    <p:tags r:id="rId7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13CB"/>
    <a:srgbClr val="3438F6"/>
    <a:srgbClr val="3333CC"/>
    <a:srgbClr val="FF0000"/>
    <a:srgbClr val="039DDB"/>
    <a:srgbClr val="0000FF"/>
    <a:srgbClr val="240CD2"/>
    <a:srgbClr val="0066FF"/>
    <a:srgbClr val="180CB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78329" autoAdjust="0"/>
  </p:normalViewPr>
  <p:slideViewPr>
    <p:cSldViewPr snapToGrid="0">
      <p:cViewPr varScale="1">
        <p:scale>
          <a:sx n="70" d="100"/>
          <a:sy n="70" d="100"/>
        </p:scale>
        <p:origin x="653" y="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80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5" Type="http://schemas.openxmlformats.org/officeDocument/2006/relationships/tags" Target="tags/tag4.xml"/><Relationship Id="rId74" Type="http://schemas.openxmlformats.org/officeDocument/2006/relationships/font" Target="fonts/font18.fntdata"/><Relationship Id="rId73" Type="http://schemas.openxmlformats.org/officeDocument/2006/relationships/font" Target="fonts/font17.fntdata"/><Relationship Id="rId72" Type="http://schemas.openxmlformats.org/officeDocument/2006/relationships/font" Target="fonts/font16.fntdata"/><Relationship Id="rId71" Type="http://schemas.openxmlformats.org/officeDocument/2006/relationships/font" Target="fonts/font15.fntdata"/><Relationship Id="rId70" Type="http://schemas.openxmlformats.org/officeDocument/2006/relationships/font" Target="fonts/font14.fntdata"/><Relationship Id="rId7" Type="http://schemas.openxmlformats.org/officeDocument/2006/relationships/slideMaster" Target="slideMasters/slideMaster6.xml"/><Relationship Id="rId69" Type="http://schemas.openxmlformats.org/officeDocument/2006/relationships/font" Target="fonts/font13.fntdata"/><Relationship Id="rId68" Type="http://schemas.openxmlformats.org/officeDocument/2006/relationships/font" Target="fonts/font12.fntdata"/><Relationship Id="rId67" Type="http://schemas.openxmlformats.org/officeDocument/2006/relationships/font" Target="fonts/font11.fntdata"/><Relationship Id="rId66" Type="http://schemas.openxmlformats.org/officeDocument/2006/relationships/font" Target="fonts/font10.fntdata"/><Relationship Id="rId65" Type="http://schemas.openxmlformats.org/officeDocument/2006/relationships/font" Target="fonts/font9.fntdata"/><Relationship Id="rId64" Type="http://schemas.openxmlformats.org/officeDocument/2006/relationships/font" Target="fonts/font8.fntdata"/><Relationship Id="rId63" Type="http://schemas.openxmlformats.org/officeDocument/2006/relationships/font" Target="fonts/font7.fntdata"/><Relationship Id="rId62" Type="http://schemas.openxmlformats.org/officeDocument/2006/relationships/font" Target="fonts/font6.fntdata"/><Relationship Id="rId61" Type="http://schemas.openxmlformats.org/officeDocument/2006/relationships/font" Target="fonts/font5.fntdata"/><Relationship Id="rId60" Type="http://schemas.openxmlformats.org/officeDocument/2006/relationships/font" Target="fonts/font4.fntdata"/><Relationship Id="rId6" Type="http://schemas.openxmlformats.org/officeDocument/2006/relationships/slideMaster" Target="slideMasters/slideMaster5.xml"/><Relationship Id="rId59" Type="http://schemas.openxmlformats.org/officeDocument/2006/relationships/font" Target="fonts/font3.fntdata"/><Relationship Id="rId58" Type="http://schemas.openxmlformats.org/officeDocument/2006/relationships/font" Target="fonts/font2.fntdata"/><Relationship Id="rId57" Type="http://schemas.openxmlformats.org/officeDocument/2006/relationships/font" Target="fonts/font1.fntdata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slide" Target="slides/slide42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9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https://baike.baidu.com/item/RISC-V/22606314?fr=Aladdin   </a:t>
            </a:r>
            <a:r>
              <a:rPr lang="zh-CN" altLang="en-US" dirty="0" smtClean="0"/>
              <a:t>关于</a:t>
            </a:r>
            <a:r>
              <a:rPr lang="en-US" altLang="zh-CN" dirty="0" smtClean="0"/>
              <a:t>RISC-V</a:t>
            </a:r>
            <a:r>
              <a:rPr lang="zh-CN" altLang="en-US" dirty="0" smtClean="0"/>
              <a:t>的介绍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https://baike.baidu.com/item/RISC-V/22606314?fr=Aladdin   </a:t>
            </a:r>
            <a:r>
              <a:rPr lang="zh-CN" altLang="en-US" dirty="0" smtClean="0"/>
              <a:t>关于</a:t>
            </a:r>
            <a:r>
              <a:rPr lang="en-US" altLang="zh-CN" dirty="0" smtClean="0"/>
              <a:t>RISC-V</a:t>
            </a:r>
            <a:r>
              <a:rPr lang="zh-CN" altLang="en-US" dirty="0" smtClean="0"/>
              <a:t>的介绍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“龙芯过去基于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指令系统研制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并发展软件生态，经过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年的努力，不管是软件生态还是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核，龙芯的设计都超过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公司。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社区大概三分之二的维护工作都是龙芯在做，像浏览器、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、媒体播放器等，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公司主要是维护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内核和基础编译器。另外，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有些技术特征很老了，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顶层的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个指令槽基本上用完了，要加指令也比较难加了，像延迟槽也成为一个设计负担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Microprocessor without Intellocked Pipleline Stages</a:t>
            </a:r>
            <a:r>
              <a:rPr lang="en-US" altLang="zh-CN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无内部互锁流水级的微处理器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流水线互锁控制（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 interlock control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年公布的计算机科学技术名词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由硬件发起的流水线停顿，通常由流水线控制器产生停顿（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stall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）信号来暂停流水线操作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>
                <a:latin typeface="+mn-ea"/>
              </a:rPr>
              <a:t>取指访存</a:t>
            </a:r>
            <a:r>
              <a:rPr lang="en-US" altLang="zh-CN" sz="1200" dirty="0" smtClean="0">
                <a:latin typeface="+mn-ea"/>
              </a:rPr>
              <a:t>2</a:t>
            </a:r>
            <a:r>
              <a:rPr lang="zh-CN" altLang="en-US" sz="1200" dirty="0" smtClean="0">
                <a:latin typeface="+mn-ea"/>
              </a:rPr>
              <a:t>次，取</a:t>
            </a:r>
            <a:r>
              <a:rPr lang="en-US" altLang="zh-CN" sz="1200" dirty="0" smtClean="0">
                <a:latin typeface="+mn-ea"/>
              </a:rPr>
              <a:t>2</a:t>
            </a:r>
            <a:r>
              <a:rPr lang="zh-CN" altLang="en-US" sz="1200" dirty="0" smtClean="0">
                <a:latin typeface="+mn-ea"/>
              </a:rPr>
              <a:t>个源操作数访存</a:t>
            </a:r>
            <a:r>
              <a:rPr lang="en-US" altLang="zh-CN" sz="1200" dirty="0" smtClean="0">
                <a:latin typeface="+mn-ea"/>
              </a:rPr>
              <a:t>2</a:t>
            </a:r>
            <a:r>
              <a:rPr lang="zh-CN" altLang="en-US" sz="1200" dirty="0" smtClean="0">
                <a:latin typeface="+mn-ea"/>
              </a:rPr>
              <a:t>次，写结果访存</a:t>
            </a:r>
            <a:r>
              <a:rPr lang="en-US" altLang="zh-CN" sz="1200" dirty="0" smtClean="0">
                <a:latin typeface="+mn-ea"/>
              </a:rPr>
              <a:t>1</a:t>
            </a:r>
            <a:r>
              <a:rPr lang="zh-CN" altLang="en-US" sz="1200" dirty="0" smtClean="0">
                <a:latin typeface="+mn-ea"/>
              </a:rPr>
              <a:t>次，共</a:t>
            </a:r>
            <a:r>
              <a:rPr lang="en-US" altLang="zh-CN" sz="1200" dirty="0" smtClean="0">
                <a:latin typeface="+mn-ea"/>
              </a:rPr>
              <a:t>5</a:t>
            </a:r>
            <a:r>
              <a:rPr lang="zh-CN" altLang="en-US" sz="1200" dirty="0" smtClean="0">
                <a:latin typeface="+mn-ea"/>
              </a:rPr>
              <a:t>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将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寄存器的值加上符号扩展后的立即数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offset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得到访存的虚地址，如果地址不是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的整数倍则触发地址错例外，否则据此虚地址从存储器中读取连续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个字节的值并进行符号扩展，写入到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rt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寄存器中。其中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是由指令的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字段所指的寄存器的值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10076238" y="341471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A2441-49ED-4A52-B3CC-5A1149BC51AC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F6130-A1B0-40F4-A496-F2F55E2F44B1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2BED8-E368-4E8F-BE90-7083DDA10F91}" type="datetime1">
              <a:rPr lang="zh-CN" altLang="en-US" smtClean="0"/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D4AE9-050C-4B7F-B272-FA384BD23015}" type="datetime1">
              <a:rPr lang="zh-CN" altLang="en-US" smtClean="0"/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81A83-785E-4D80-94E7-591D3C3AD6FF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7959B-1BC1-4FDE-88B2-3CAC26DD58F7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9BA08-BA34-4DD9-B7F1-D711E644256C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F9DB9-E29A-49BF-A83A-344AADB27BAD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 algn="just"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 algn="just"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-99392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19403" y="980728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-91281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36285-3C6A-4A93-8657-E500CB968B1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2" Type="http://schemas.openxmlformats.org/officeDocument/2006/relationships/image" Target="../media/image4.png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7" Type="http://schemas.openxmlformats.org/officeDocument/2006/relationships/theme" Target="../theme/theme5.xml"/><Relationship Id="rId16" Type="http://schemas.openxmlformats.org/officeDocument/2006/relationships/tags" Target="../tags/tag3.xml"/><Relationship Id="rId15" Type="http://schemas.openxmlformats.org/officeDocument/2006/relationships/tags" Target="../tags/tag2.xml"/><Relationship Id="rId14" Type="http://schemas.openxmlformats.org/officeDocument/2006/relationships/tags" Target="../tags/tag1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4" Type="http://schemas.openxmlformats.org/officeDocument/2006/relationships/theme" Target="../theme/theme6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0" Type="http://schemas.openxmlformats.org/officeDocument/2006/relationships/theme" Target="../theme/theme7.xml"/><Relationship Id="rId1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slideLayout" Target="../slideLayouts/slideLayout70.xml"/><Relationship Id="rId7" Type="http://schemas.openxmlformats.org/officeDocument/2006/relationships/slideLayout" Target="../slideLayouts/slideLayout69.xml"/><Relationship Id="rId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1" Type="http://schemas.openxmlformats.org/officeDocument/2006/relationships/theme" Target="../theme/theme8.xml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1F97EB9-7652-462B-90E9-768B5D23F71B}" type="datetime1">
              <a:rPr lang="zh-CN" altLang="en-US" smtClean="0"/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>
            <a:spLocks noEditPoints="1"/>
          </p:cNvSpPr>
          <p:nvPr/>
        </p:nvSpPr>
        <p:spPr bwMode="auto">
          <a:xfrm>
            <a:off x="0" y="263187"/>
            <a:ext cx="12192000" cy="2353917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/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" name="矩形 1"/>
          <p:cNvSpPr/>
          <p:nvPr/>
        </p:nvSpPr>
        <p:spPr>
          <a:xfrm>
            <a:off x="0" y="2632221"/>
            <a:ext cx="12192000" cy="1714585"/>
          </a:xfrm>
          <a:prstGeom prst="rect">
            <a:avLst/>
          </a:prstGeom>
          <a:solidFill>
            <a:srgbClr val="28A9D6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25" name="直接连接符 24"/>
          <p:cNvCxnSpPr/>
          <p:nvPr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3"/>
          <p:cNvSpPr txBox="1"/>
          <p:nvPr/>
        </p:nvSpPr>
        <p:spPr>
          <a:xfrm>
            <a:off x="1199456" y="2895743"/>
            <a:ext cx="10657184" cy="9531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第八章  指令系统</a:t>
            </a:r>
            <a:r>
              <a:rPr lang="en-US" altLang="zh-CN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zh-CN" sz="56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87200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87200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87200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4727848" y="463092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秦磊华  计算机学院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8.4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指令格式设计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4459" y="861186"/>
            <a:ext cx="380056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指令格式设计举例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504586" y="1482823"/>
            <a:ext cx="4924094" cy="1953552"/>
          </a:xfrm>
        </p:spPr>
        <p:txBody>
          <a:bodyPr>
            <a:normAutofit/>
          </a:bodyPr>
          <a:lstStyle/>
          <a:p>
            <a:pPr marL="0" indent="0" algn="just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200" dirty="0">
                <a:latin typeface="+mn-ea"/>
                <a:ea typeface="+mn-ea"/>
              </a:rPr>
              <a:t>例</a:t>
            </a:r>
            <a:r>
              <a:rPr lang="en-US" altLang="zh-CN" sz="2200" dirty="0">
                <a:latin typeface="+mn-ea"/>
                <a:ea typeface="+mn-ea"/>
              </a:rPr>
              <a:t>4. </a:t>
            </a:r>
            <a:r>
              <a:rPr lang="zh-CN" altLang="en-US" sz="2200" dirty="0">
                <a:latin typeface="+mn-ea"/>
                <a:ea typeface="+mn-ea"/>
              </a:rPr>
              <a:t>某计算机字长为</a:t>
            </a:r>
            <a:r>
              <a:rPr lang="en-US" altLang="zh-CN" sz="2200" dirty="0">
                <a:latin typeface="+mn-ea"/>
                <a:ea typeface="+mn-ea"/>
              </a:rPr>
              <a:t>16</a:t>
            </a:r>
            <a:r>
              <a:rPr lang="zh-CN" altLang="en-US" sz="2200" dirty="0">
                <a:latin typeface="+mn-ea"/>
                <a:ea typeface="+mn-ea"/>
              </a:rPr>
              <a:t>位，主存地址空间大小为</a:t>
            </a:r>
            <a:r>
              <a:rPr lang="en-US" altLang="zh-CN" sz="2200" dirty="0">
                <a:latin typeface="+mn-ea"/>
                <a:ea typeface="+mn-ea"/>
              </a:rPr>
              <a:t>128KB</a:t>
            </a:r>
            <a:r>
              <a:rPr lang="zh-CN" altLang="en-US" sz="2200" dirty="0">
                <a:latin typeface="+mn-ea"/>
                <a:ea typeface="+mn-ea"/>
              </a:rPr>
              <a:t>，按字编址。采用单字长指令格式，指令各字段定义如图，转移地址采用相对寻址方式，相对偏移量用补码表示。寻址方式如图。</a:t>
            </a:r>
            <a:endParaRPr lang="zh-CN" altLang="en-US" sz="2200" dirty="0">
              <a:latin typeface="+mn-ea"/>
              <a:ea typeface="+mn-ea"/>
            </a:endParaRPr>
          </a:p>
          <a:p>
            <a:endParaRPr lang="zh-CN" altLang="en-US" sz="2400" dirty="0"/>
          </a:p>
        </p:txBody>
      </p:sp>
      <p:grpSp>
        <p:nvGrpSpPr>
          <p:cNvPr id="6" name="组合 5"/>
          <p:cNvGrpSpPr/>
          <p:nvPr/>
        </p:nvGrpSpPr>
        <p:grpSpPr>
          <a:xfrm>
            <a:off x="6586992" y="795816"/>
            <a:ext cx="4357687" cy="1123949"/>
            <a:chOff x="3595688" y="1303339"/>
            <a:chExt cx="4357687" cy="1123949"/>
          </a:xfrm>
        </p:grpSpPr>
        <p:sp>
          <p:nvSpPr>
            <p:cNvPr id="7" name="矩形 6"/>
            <p:cNvSpPr/>
            <p:nvPr/>
          </p:nvSpPr>
          <p:spPr>
            <a:xfrm>
              <a:off x="3595689" y="1660526"/>
              <a:ext cx="928687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OP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5243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3816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2388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0961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TextBox 28"/>
            <p:cNvSpPr txBox="1">
              <a:spLocks noChangeArrowheads="1"/>
            </p:cNvSpPr>
            <p:nvPr/>
          </p:nvSpPr>
          <p:spPr bwMode="auto">
            <a:xfrm>
              <a:off x="3595688" y="1303339"/>
              <a:ext cx="11430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15      12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TextBox 30"/>
            <p:cNvSpPr txBox="1">
              <a:spLocks noChangeArrowheads="1"/>
            </p:cNvSpPr>
            <p:nvPr/>
          </p:nvSpPr>
          <p:spPr bwMode="auto">
            <a:xfrm>
              <a:off x="45958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11                    6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TextBox 31"/>
            <p:cNvSpPr txBox="1">
              <a:spLocks noChangeArrowheads="1"/>
            </p:cNvSpPr>
            <p:nvPr/>
          </p:nvSpPr>
          <p:spPr bwMode="auto">
            <a:xfrm>
              <a:off x="6310313" y="1303339"/>
              <a:ext cx="16430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5       3   2       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0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TextBox 32"/>
            <p:cNvSpPr txBox="1">
              <a:spLocks noChangeArrowheads="1"/>
            </p:cNvSpPr>
            <p:nvPr/>
          </p:nvSpPr>
          <p:spPr bwMode="auto">
            <a:xfrm>
              <a:off x="4845844" y="2089150"/>
              <a:ext cx="11430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源操作数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TextBox 33"/>
            <p:cNvSpPr txBox="1">
              <a:spLocks noChangeArrowheads="1"/>
            </p:cNvSpPr>
            <p:nvPr/>
          </p:nvSpPr>
          <p:spPr bwMode="auto">
            <a:xfrm>
              <a:off x="6488906" y="2089150"/>
              <a:ext cx="13573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目的操作数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5939062" y="2020797"/>
          <a:ext cx="5788340" cy="2019547"/>
        </p:xfrm>
        <a:graphic>
          <a:graphicData uri="http://schemas.openxmlformats.org/drawingml/2006/table">
            <a:tbl>
              <a:tblPr firstRow="1" bandRow="1"/>
              <a:tblGrid>
                <a:gridCol w="768350"/>
                <a:gridCol w="1832906"/>
                <a:gridCol w="807868"/>
                <a:gridCol w="2379216"/>
              </a:tblGrid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M</a:t>
                      </a:r>
                      <a:r>
                        <a:rPr lang="en-US" altLang="zh-CN" sz="1600" baseline="-25000" dirty="0"/>
                        <a:t>s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M</a:t>
                      </a:r>
                      <a:r>
                        <a:rPr lang="en-US" altLang="zh-CN" sz="1600" baseline="-25000" dirty="0" err="1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寻址方式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助记符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含义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</a:tr>
              <a:tr h="3485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寄存器直接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3373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4083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寄存器间接，自增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baseline="30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)),(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)+1→(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相对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D(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en-US" altLang="zh-CN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600" dirty="0"/>
                        <a:t>转移目标地址</a:t>
                      </a:r>
                      <a:r>
                        <a:rPr lang="en-US" altLang="zh-CN" sz="1600" dirty="0"/>
                        <a:t>=(PC)+(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24" name="Rectangle 1"/>
          <p:cNvSpPr>
            <a:spLocks noChangeArrowheads="1"/>
          </p:cNvSpPr>
          <p:nvPr/>
        </p:nvSpPr>
        <p:spPr bwMode="auto">
          <a:xfrm>
            <a:off x="482654" y="3595254"/>
            <a:ext cx="5177971" cy="2923534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just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 smtClean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(3)</a:t>
            </a:r>
            <a:r>
              <a:rPr lang="zh-CN" altLang="en-US" sz="2000" dirty="0" smtClean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操作码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0010B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表示</a:t>
            </a:r>
            <a:r>
              <a:rPr lang="zh-CN" altLang="en-US" sz="2000" dirty="0" smtClean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加法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指令</a:t>
            </a:r>
            <a:r>
              <a:rPr lang="en-US" altLang="zh-CN" sz="2000" dirty="0" smtClean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(add)</a:t>
            </a:r>
            <a:r>
              <a:rPr lang="zh-CN" altLang="en-US" sz="2000" dirty="0" smtClean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，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寄存器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R4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，</a:t>
            </a:r>
            <a:r>
              <a:rPr lang="en-US" altLang="zh-CN" sz="2000" dirty="0" smtClean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R5</a:t>
            </a:r>
            <a:r>
              <a:rPr lang="zh-CN" altLang="en-US" sz="2000" dirty="0" smtClean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编号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分别为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100B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和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101B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，</a:t>
            </a:r>
            <a:r>
              <a:rPr lang="en-US" altLang="zh-CN" sz="2000" dirty="0" smtClean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R4</a:t>
            </a:r>
            <a:r>
              <a:rPr lang="zh-CN" altLang="en-US" sz="2000" dirty="0" smtClean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内容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为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1234H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，</a:t>
            </a:r>
            <a:r>
              <a:rPr lang="en-US" altLang="zh-CN" sz="2000" dirty="0" smtClean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R5</a:t>
            </a:r>
            <a:r>
              <a:rPr lang="zh-CN" altLang="en-US" sz="2000" dirty="0" smtClean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内容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为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5678H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，地址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1234H</a:t>
            </a:r>
            <a:r>
              <a:rPr lang="zh-CN" altLang="en-US" sz="2000" dirty="0" smtClean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中内容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为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5678H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，地址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5678H</a:t>
            </a:r>
            <a:r>
              <a:rPr lang="zh-CN" altLang="en-US" sz="2000" dirty="0" smtClean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中内容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为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1234H</a:t>
            </a:r>
            <a:r>
              <a:rPr lang="zh-CN" altLang="en-US" sz="2000" dirty="0" smtClean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，</a:t>
            </a:r>
            <a:r>
              <a:rPr lang="en-US" altLang="zh-CN" sz="2000" dirty="0" smtClean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add  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(R4),(R5</a:t>
            </a:r>
            <a:r>
              <a:rPr lang="en-US" altLang="zh-CN" sz="2000" dirty="0" smtClean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)+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,</a:t>
            </a:r>
            <a:r>
              <a:rPr lang="zh-CN" altLang="en-US" sz="2000" dirty="0" smtClean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逗号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前为源操作数，逗号后为目的</a:t>
            </a:r>
            <a:r>
              <a:rPr lang="zh-CN" altLang="en-US" sz="2000" dirty="0" smtClean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操作数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,</a:t>
            </a:r>
            <a:r>
              <a:rPr lang="zh-CN" altLang="en-US" sz="2000" dirty="0" smtClean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对应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的机器码是多少</a:t>
            </a:r>
            <a:r>
              <a:rPr lang="zh-CN" altLang="en-US" sz="2000" dirty="0" smtClean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？该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指令</a:t>
            </a:r>
            <a:r>
              <a:rPr lang="zh-CN" altLang="en-US" sz="2000" dirty="0" smtClean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执行后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cs typeface="宋体" panose="02010600030101010101" pitchFamily="2" charset="-122"/>
              </a:rPr>
              <a:t>，哪些寄存器和存储单元的内容会发生改变？改变后的内容是什么？</a:t>
            </a:r>
            <a:endParaRPr lang="zh-CN" altLang="en-US" sz="2000" dirty="0">
              <a:solidFill>
                <a:prstClr val="black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31" name="Rectangle 1"/>
          <p:cNvSpPr>
            <a:spLocks noChangeArrowheads="1"/>
          </p:cNvSpPr>
          <p:nvPr/>
        </p:nvSpPr>
        <p:spPr bwMode="auto">
          <a:xfrm>
            <a:off x="6474769" y="4412979"/>
            <a:ext cx="3052891" cy="494089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0010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20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001 100 </a:t>
            </a:r>
            <a:r>
              <a:rPr lang="en-US" altLang="zh-CN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010 101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5765814" y="4550381"/>
            <a:ext cx="612000" cy="21928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9854476" y="4445678"/>
            <a:ext cx="1859553" cy="494089"/>
            <a:chOff x="5528851" y="5156417"/>
            <a:chExt cx="1678633" cy="494089"/>
          </a:xfrm>
        </p:grpSpPr>
        <p:sp>
          <p:nvSpPr>
            <p:cNvPr id="35" name="右箭头 34"/>
            <p:cNvSpPr/>
            <p:nvPr/>
          </p:nvSpPr>
          <p:spPr>
            <a:xfrm>
              <a:off x="5528851" y="5307597"/>
              <a:ext cx="606219" cy="19173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Rectangle 1"/>
            <p:cNvSpPr>
              <a:spLocks noChangeArrowheads="1"/>
            </p:cNvSpPr>
            <p:nvPr/>
          </p:nvSpPr>
          <p:spPr bwMode="auto">
            <a:xfrm>
              <a:off x="6324979" y="5156417"/>
              <a:ext cx="882505" cy="494089"/>
            </a:xfrm>
            <a:prstGeom prst="rect">
              <a:avLst/>
            </a:prstGeom>
            <a:noFill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anchor="ctr"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2315H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37" name="Rectangle 1"/>
          <p:cNvSpPr>
            <a:spLocks noChangeArrowheads="1"/>
          </p:cNvSpPr>
          <p:nvPr/>
        </p:nvSpPr>
        <p:spPr bwMode="auto">
          <a:xfrm>
            <a:off x="6658591" y="5371030"/>
            <a:ext cx="4063481" cy="749825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2200" b="1" dirty="0" smtClean="0">
                <a:solidFill>
                  <a:schemeClr val="tx1"/>
                </a:solidFill>
                <a:latin typeface="+mn-ea"/>
                <a:cs typeface="宋体" panose="02010600030101010101" pitchFamily="2" charset="-122"/>
              </a:rPr>
              <a:t>R5: 5679H</a:t>
            </a:r>
            <a:endParaRPr lang="en-US" altLang="zh-CN" sz="2200" b="1" dirty="0" smtClean="0">
              <a:solidFill>
                <a:schemeClr val="tx1"/>
              </a:solidFill>
              <a:latin typeface="+mn-ea"/>
              <a:cs typeface="宋体" panose="02010600030101010101" pitchFamily="2" charset="-122"/>
            </a:endParaRPr>
          </a:p>
          <a:p>
            <a:pPr fontAlgn="base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200" b="1" dirty="0" smtClean="0">
                <a:solidFill>
                  <a:schemeClr val="tx1"/>
                </a:solidFill>
                <a:latin typeface="+mn-ea"/>
                <a:cs typeface="宋体" panose="02010600030101010101" pitchFamily="2" charset="-122"/>
              </a:rPr>
              <a:t>主存 </a:t>
            </a:r>
            <a:r>
              <a:rPr lang="en-US" altLang="zh-CN" sz="2200" b="1" dirty="0" smtClean="0">
                <a:solidFill>
                  <a:schemeClr val="tx1"/>
                </a:solidFill>
                <a:latin typeface="+mn-ea"/>
                <a:cs typeface="宋体" panose="02010600030101010101" pitchFamily="2" charset="-122"/>
              </a:rPr>
              <a:t>5678</a:t>
            </a:r>
            <a:r>
              <a:rPr lang="zh-CN" altLang="en-US" sz="2200" b="1" dirty="0" smtClean="0">
                <a:solidFill>
                  <a:schemeClr val="tx1"/>
                </a:solidFill>
                <a:latin typeface="+mn-ea"/>
                <a:cs typeface="宋体" panose="02010600030101010101" pitchFamily="2" charset="-122"/>
              </a:rPr>
              <a:t>号单元：</a:t>
            </a:r>
            <a:r>
              <a:rPr lang="en-US" altLang="zh-CN" sz="2200" b="1" dirty="0" smtClean="0">
                <a:solidFill>
                  <a:schemeClr val="tx1"/>
                </a:solidFill>
                <a:latin typeface="+mn-ea"/>
                <a:cs typeface="宋体" panose="02010600030101010101" pitchFamily="2" charset="-122"/>
              </a:rPr>
              <a:t>68ACH</a:t>
            </a:r>
            <a:endParaRPr lang="zh-CN" altLang="en-US" sz="2200" dirty="0">
              <a:solidFill>
                <a:schemeClr val="tx1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38" name="右箭头 37"/>
          <p:cNvSpPr/>
          <p:nvPr/>
        </p:nvSpPr>
        <p:spPr>
          <a:xfrm>
            <a:off x="5769154" y="5581261"/>
            <a:ext cx="841854" cy="21928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" grpId="0" animBg="1"/>
      <p:bldP spid="37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76577" y="179176"/>
            <a:ext cx="401341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8.5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指令系统发展方向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810" y="1827669"/>
            <a:ext cx="11004145" cy="3820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None/>
            </a:pPr>
            <a:r>
              <a:rPr lang="en-US" altLang="zh-CN" sz="2400" dirty="0" smtClean="0">
                <a:latin typeface="+mn-ea"/>
                <a:ea typeface="+mn-ea"/>
              </a:rPr>
              <a:t>1) CISC(Complex </a:t>
            </a:r>
            <a:r>
              <a:rPr lang="en-US" altLang="zh-CN" sz="2400" dirty="0">
                <a:latin typeface="+mn-ea"/>
                <a:ea typeface="+mn-ea"/>
              </a:rPr>
              <a:t>Instruction System </a:t>
            </a:r>
            <a:r>
              <a:rPr lang="en-US" altLang="zh-CN" sz="2400" dirty="0" smtClean="0">
                <a:latin typeface="+mn-ea"/>
                <a:ea typeface="+mn-ea"/>
              </a:rPr>
              <a:t>Computer:</a:t>
            </a:r>
            <a:r>
              <a:rPr lang="zh-CN" altLang="en-US" sz="2400" dirty="0" smtClean="0">
                <a:latin typeface="+mn-ea"/>
                <a:ea typeface="+mn-ea"/>
              </a:rPr>
              <a:t>复杂指令系统计算机</a:t>
            </a:r>
            <a:r>
              <a:rPr lang="en-US" altLang="zh-CN" sz="2400" dirty="0" smtClean="0">
                <a:latin typeface="+mn-ea"/>
                <a:ea typeface="+mn-ea"/>
              </a:rPr>
              <a:t>)</a:t>
            </a:r>
            <a:r>
              <a:rPr lang="zh-CN" altLang="en-US" sz="2400" dirty="0" smtClean="0">
                <a:latin typeface="+mn-ea"/>
                <a:ea typeface="+mn-ea"/>
              </a:rPr>
              <a:t> </a:t>
            </a:r>
            <a:endParaRPr lang="zh-CN" altLang="en-US" sz="2400" dirty="0" smtClean="0">
              <a:latin typeface="+mn-ea"/>
              <a:ea typeface="+mn-ea"/>
            </a:endParaRPr>
          </a:p>
          <a:p>
            <a:pPr marL="457200" lvl="1" indent="0">
              <a:lnSpc>
                <a:spcPct val="125000"/>
              </a:lnSpc>
              <a:buNone/>
            </a:pPr>
            <a:r>
              <a:rPr lang="zh-CN" altLang="en-US" sz="2400" dirty="0" smtClean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+mn-lt"/>
              </a:rPr>
              <a:t>指令数量多，指令功能复杂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+mn-lt"/>
              </a:rPr>
              <a:t>, 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+mn-lt"/>
              </a:rPr>
              <a:t>寻址方式多</a:t>
            </a:r>
            <a:endParaRPr kumimoji="1" lang="en-US" altLang="zh-CN" sz="2400" dirty="0" smtClean="0">
              <a:latin typeface="+mn-lt"/>
            </a:endParaRPr>
          </a:p>
          <a:p>
            <a:pPr marL="457200" lvl="1" indent="0">
              <a:lnSpc>
                <a:spcPct val="125000"/>
              </a:lnSpc>
              <a:buNone/>
            </a:pPr>
            <a:r>
              <a:rPr lang="zh-CN" altLang="en-US" sz="2400" dirty="0">
                <a:solidFill>
                  <a:srgbClr val="9966FF"/>
                </a:solidFill>
                <a:sym typeface="Wingdings" panose="05000000000000000000" pitchFamily="2" charset="2"/>
              </a:rPr>
              <a:t> </a:t>
            </a:r>
            <a:r>
              <a:rPr kumimoji="1" lang="en-US" altLang="zh-CN" sz="2400" b="1" dirty="0" smtClean="0">
                <a:solidFill>
                  <a:schemeClr val="tx1"/>
                </a:solidFill>
                <a:latin typeface="+mn-lt"/>
              </a:rPr>
              <a:t>Intel X86</a:t>
            </a:r>
            <a:endParaRPr kumimoji="1" lang="zh-CN" altLang="en-US" sz="2400" b="1" dirty="0" smtClean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altLang="zh-CN" sz="2400" dirty="0">
                <a:latin typeface="+mn-ea"/>
                <a:ea typeface="+mn-ea"/>
              </a:rPr>
              <a:t>2</a:t>
            </a:r>
            <a:r>
              <a:rPr lang="en-US" altLang="zh-CN" sz="2400" dirty="0" smtClean="0">
                <a:latin typeface="+mn-ea"/>
                <a:ea typeface="+mn-ea"/>
              </a:rPr>
              <a:t>) RISC(Reduced  </a:t>
            </a:r>
            <a:r>
              <a:rPr lang="en-US" altLang="zh-CN" sz="2400" dirty="0">
                <a:latin typeface="+mn-ea"/>
                <a:ea typeface="+mn-ea"/>
              </a:rPr>
              <a:t>Instruction System </a:t>
            </a:r>
            <a:r>
              <a:rPr lang="en-US" altLang="zh-CN" sz="2400" dirty="0" smtClean="0">
                <a:latin typeface="+mn-ea"/>
                <a:ea typeface="+mn-ea"/>
              </a:rPr>
              <a:t>Computer :</a:t>
            </a:r>
            <a:r>
              <a:rPr lang="zh-CN" altLang="en-US" sz="2400" dirty="0">
                <a:latin typeface="+mn-ea"/>
                <a:ea typeface="+mn-ea"/>
              </a:rPr>
              <a:t>精简指令系统计算机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  <a:endParaRPr lang="zh-CN" altLang="en-US" sz="2400" dirty="0">
              <a:latin typeface="+mn-ea"/>
              <a:ea typeface="+mn-ea"/>
            </a:endParaRPr>
          </a:p>
          <a:p>
            <a:pPr marL="457200" lvl="1" indent="0">
              <a:lnSpc>
                <a:spcPct val="125000"/>
              </a:lnSpc>
              <a:buNone/>
            </a:pPr>
            <a:r>
              <a:rPr lang="zh-CN" altLang="en-US" sz="24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solidFill>
                  <a:schemeClr val="tx1"/>
                </a:solidFill>
                <a:latin typeface="+mn-lt"/>
              </a:rPr>
              <a:t>指令数量少，指令功能单一，寻址方式少</a:t>
            </a:r>
            <a:endParaRPr lang="en-US" altLang="zh-CN" sz="2400" dirty="0" smtClean="0">
              <a:latin typeface="+mn-lt"/>
            </a:endParaRPr>
          </a:p>
          <a:p>
            <a:pPr marL="457200" lvl="1" indent="0">
              <a:lnSpc>
                <a:spcPct val="125000"/>
              </a:lnSpc>
              <a:buNone/>
            </a:pPr>
            <a:r>
              <a:rPr lang="zh-CN" altLang="en-US" sz="2400" dirty="0" smtClean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kumimoji="1" lang="en-US" altLang="zh-CN" sz="2400" b="1" dirty="0" smtClean="0">
                <a:solidFill>
                  <a:schemeClr val="tx1"/>
                </a:solidFill>
                <a:latin typeface="+mn-lt"/>
              </a:rPr>
              <a:t>MIPS</a:t>
            </a:r>
            <a:r>
              <a:rPr kumimoji="1" lang="zh-CN" altLang="en-US" sz="2400" b="1" dirty="0">
                <a:solidFill>
                  <a:schemeClr val="tx1"/>
                </a:solidFill>
                <a:latin typeface="+mn-lt"/>
              </a:rPr>
              <a:t>、</a:t>
            </a:r>
            <a:r>
              <a:rPr kumimoji="1" lang="en-US" altLang="zh-CN" sz="2400" b="1" dirty="0">
                <a:solidFill>
                  <a:schemeClr val="tx1"/>
                </a:solidFill>
                <a:latin typeface="+mn-lt"/>
              </a:rPr>
              <a:t>RISC-V</a:t>
            </a:r>
            <a:endParaRPr kumimoji="1" lang="en-US" altLang="zh-CN" sz="2400" b="1"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altLang="zh-CN" sz="2400" dirty="0">
                <a:latin typeface="+mn-ea"/>
                <a:ea typeface="+mn-ea"/>
              </a:rPr>
              <a:t>3</a:t>
            </a:r>
            <a:r>
              <a:rPr lang="en-US" altLang="zh-CN" sz="2400" dirty="0" smtClean="0">
                <a:latin typeface="+mn-ea"/>
                <a:ea typeface="+mn-ea"/>
              </a:rPr>
              <a:t>) CSIC</a:t>
            </a:r>
            <a:r>
              <a:rPr lang="zh-CN" altLang="en-US" sz="2400" dirty="0">
                <a:latin typeface="+mn-ea"/>
                <a:ea typeface="+mn-ea"/>
              </a:rPr>
              <a:t>、 </a:t>
            </a:r>
            <a:r>
              <a:rPr lang="en-US" altLang="zh-CN" sz="2400" dirty="0">
                <a:latin typeface="+mn-ea"/>
                <a:ea typeface="+mn-ea"/>
              </a:rPr>
              <a:t>RISC</a:t>
            </a:r>
            <a:r>
              <a:rPr lang="zh-CN" altLang="en-US" sz="2400" dirty="0">
                <a:latin typeface="+mn-ea"/>
                <a:ea typeface="+mn-ea"/>
              </a:rPr>
              <a:t>互相融合</a:t>
            </a:r>
            <a:endParaRPr lang="zh-CN" altLang="en-US" sz="2400" dirty="0">
              <a:latin typeface="+mn-ea"/>
              <a:ea typeface="+mn-ea"/>
            </a:endParaRPr>
          </a:p>
          <a:p>
            <a:pPr marL="457200" lvl="1" indent="0">
              <a:buNone/>
            </a:pPr>
            <a:endParaRPr lang="zh-CN" altLang="en-US" sz="2400" dirty="0" smtClean="0">
              <a:latin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6577" y="1050633"/>
            <a:ext cx="3918547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1.RISC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与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CISC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概述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4008" y="991641"/>
            <a:ext cx="3918547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2.RISC 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76577" y="179176"/>
            <a:ext cx="401341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8.5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指令系统发展方向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195744" y="1573853"/>
            <a:ext cx="10515599" cy="4450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zh-CN" altLang="en-US" sz="24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/>
              <a:t>指令条数少，只保留使用频率最高的简单指令，指令定长</a:t>
            </a:r>
            <a:endParaRPr lang="en-US" altLang="zh-CN" sz="24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2400" dirty="0" smtClean="0">
                <a:solidFill>
                  <a:srgbClr val="9966FF"/>
                </a:solidFill>
                <a:sym typeface="Wingdings" panose="05000000000000000000" pitchFamily="2" charset="2"/>
              </a:rPr>
              <a:t> </a:t>
            </a:r>
            <a:r>
              <a:rPr lang="en-US" altLang="zh-CN" sz="2400" dirty="0" smtClean="0"/>
              <a:t>Load/Store</a:t>
            </a:r>
            <a:r>
              <a:rPr lang="zh-CN" altLang="en-US" sz="2400" dirty="0" smtClean="0"/>
              <a:t>架构</a:t>
            </a:r>
            <a:endParaRPr lang="en-US" altLang="zh-CN" sz="2400" dirty="0" smtClean="0"/>
          </a:p>
          <a:p>
            <a:pPr marL="457200" lvl="1" indent="0">
              <a:lnSpc>
                <a:spcPct val="14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只有存</a:t>
            </a:r>
            <a:r>
              <a:rPr lang="en-US" altLang="zh-CN" sz="2400" dirty="0">
                <a:solidFill>
                  <a:schemeClr val="tx1"/>
                </a:solidFill>
              </a:rPr>
              <a:t>/</a:t>
            </a:r>
            <a:r>
              <a:rPr lang="zh-CN" altLang="en-US" sz="2400" dirty="0">
                <a:solidFill>
                  <a:schemeClr val="tx1"/>
                </a:solidFill>
              </a:rPr>
              <a:t>取数指令才能访问存储器，其余指令的操作都在寄存器之间进行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2400" dirty="0" smtClean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/>
              <a:t>指令长度固定，指令格式简单、寻址方式简单</a:t>
            </a:r>
            <a:endParaRPr lang="zh-CN" altLang="en-US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2400" dirty="0">
                <a:solidFill>
                  <a:srgbClr val="9966FF"/>
                </a:solidFill>
                <a:sym typeface="Wingdings" panose="05000000000000000000" pitchFamily="2" charset="2"/>
              </a:rPr>
              <a:t> </a:t>
            </a:r>
            <a:r>
              <a:rPr lang="en-US" altLang="zh-CN" sz="2400" dirty="0" smtClean="0"/>
              <a:t>CPU</a:t>
            </a:r>
            <a:r>
              <a:rPr lang="zh-CN" altLang="en-US" sz="2400" dirty="0" smtClean="0"/>
              <a:t>设置大量寄存器（</a:t>
            </a:r>
            <a:r>
              <a:rPr lang="en-US" altLang="zh-CN" sz="2400" dirty="0" smtClean="0"/>
              <a:t>32~192</a:t>
            </a:r>
            <a:r>
              <a:rPr lang="zh-CN" altLang="en-US" sz="2400" dirty="0" smtClean="0"/>
              <a:t>）</a:t>
            </a:r>
            <a:endParaRPr lang="zh-CN" altLang="en-US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24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/>
              <a:t>一个机器周期完成一条机器指令</a:t>
            </a:r>
            <a:endParaRPr lang="en-US" altLang="zh-CN" sz="24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2400" dirty="0">
                <a:solidFill>
                  <a:srgbClr val="9966FF"/>
                </a:solidFill>
                <a:sym typeface="Wingdings" panose="05000000000000000000" pitchFamily="2" charset="2"/>
              </a:rPr>
              <a:t> </a:t>
            </a:r>
            <a:r>
              <a:rPr lang="en-US" altLang="zh-CN" sz="2400" dirty="0" smtClean="0"/>
              <a:t>CPU</a:t>
            </a:r>
            <a:r>
              <a:rPr lang="zh-CN" altLang="en-US" sz="2400" dirty="0" smtClean="0"/>
              <a:t>采用硬布线控制</a:t>
            </a:r>
            <a:endParaRPr lang="zh-CN" altLang="en-US" sz="24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altLang="zh-CN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5352" y="958337"/>
            <a:ext cx="89979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3.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指令集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体系结构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Instruction Set Architecture (ISA)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57320" y="4528289"/>
            <a:ext cx="78507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200" dirty="0" smtClean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  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支持</a:t>
            </a:r>
            <a:r>
              <a:rPr lang="zh-CN" altLang="en-US" sz="2400" dirty="0" smtClean="0">
                <a:latin typeface="+mn-ea"/>
                <a:sym typeface="Wingdings" panose="05000000000000000000" pitchFamily="2" charset="2"/>
              </a:rPr>
              <a:t>不同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指令的</a:t>
            </a:r>
            <a:r>
              <a:rPr lang="en-US" altLang="zh-CN" sz="2400" dirty="0" smtClean="0">
                <a:latin typeface="+mn-ea"/>
                <a:sym typeface="Wingdings" panose="05000000000000000000" pitchFamily="2" charset="2"/>
              </a:rPr>
              <a:t>CPU</a:t>
            </a:r>
            <a:r>
              <a:rPr lang="zh-CN" altLang="en-US" sz="2400" dirty="0" smtClean="0">
                <a:latin typeface="+mn-ea"/>
                <a:sym typeface="Wingdings" panose="05000000000000000000" pitchFamily="2" charset="2"/>
              </a:rPr>
              <a:t>，其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体系结构存在</a:t>
            </a:r>
            <a:r>
              <a:rPr lang="zh-CN" altLang="en-US" sz="2400" dirty="0" smtClean="0">
                <a:latin typeface="+mn-ea"/>
                <a:sym typeface="Wingdings" panose="05000000000000000000" pitchFamily="2" charset="2"/>
              </a:rPr>
              <a:t>不同</a:t>
            </a:r>
            <a:endParaRPr lang="en-US" altLang="zh-CN" sz="2400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57319" y="5058699"/>
            <a:ext cx="8647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200" dirty="0" smtClean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  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使用</a:t>
            </a:r>
            <a:r>
              <a:rPr lang="zh-CN" altLang="en-US" sz="2400" dirty="0" smtClean="0">
                <a:latin typeface="+mn-ea"/>
                <a:sym typeface="Wingdings" panose="05000000000000000000" pitchFamily="2" charset="2"/>
              </a:rPr>
              <a:t>不同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指令</a:t>
            </a:r>
            <a:r>
              <a:rPr lang="zh-CN" altLang="en-US" sz="2400" dirty="0" smtClean="0">
                <a:latin typeface="+mn-ea"/>
                <a:sym typeface="Wingdings" panose="05000000000000000000" pitchFamily="2" charset="2"/>
              </a:rPr>
              <a:t>的程序设计者，需要了解的硬件特性不同</a:t>
            </a:r>
            <a:endParaRPr lang="en-US" altLang="zh-CN" sz="2400" dirty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57319" y="5608144"/>
            <a:ext cx="49010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200" dirty="0" smtClean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  </a:t>
            </a:r>
            <a:r>
              <a:rPr lang="en-US" altLang="zh-CN" sz="2400" dirty="0" smtClean="0">
                <a:latin typeface="+mn-ea"/>
                <a:sym typeface="Wingdings" panose="05000000000000000000" pitchFamily="2" charset="2"/>
              </a:rPr>
              <a:t>ISA </a:t>
            </a:r>
            <a:r>
              <a:rPr lang="zh-CN" altLang="en-US" sz="2400" dirty="0" smtClean="0">
                <a:latin typeface="+mn-ea"/>
                <a:sym typeface="Wingdings" panose="05000000000000000000" pitchFamily="2" charset="2"/>
              </a:rPr>
              <a:t>是硬件与软件</a:t>
            </a:r>
            <a:r>
              <a:rPr lang="zh-CN" altLang="en-US" sz="2400" dirty="0" smtClean="0">
                <a:latin typeface="+mn-ea"/>
                <a:sym typeface="Wingdings" panose="05000000000000000000" pitchFamily="2" charset="2"/>
              </a:rPr>
              <a:t>的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接口</a:t>
            </a:r>
            <a:endParaRPr lang="en-US" altLang="zh-CN" sz="2400" dirty="0">
              <a:latin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57319" y="1690012"/>
            <a:ext cx="9296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200" dirty="0" smtClean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  </a:t>
            </a:r>
            <a:r>
              <a:rPr lang="zh-CN" altLang="en-US" sz="2400" dirty="0" smtClean="0">
                <a:latin typeface="+mn-ea"/>
                <a:sym typeface="Wingdings" panose="05000000000000000000" pitchFamily="2" charset="2"/>
              </a:rPr>
              <a:t>可执行的指令集合、格式、操作数的类型及相关规定</a:t>
            </a:r>
            <a:endParaRPr lang="en-US" altLang="zh-CN" sz="2400" dirty="0"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57319" y="2239457"/>
            <a:ext cx="9296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200" dirty="0" smtClean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  </a:t>
            </a:r>
            <a:r>
              <a:rPr lang="zh-CN" altLang="en-US" sz="2400" dirty="0" smtClean="0">
                <a:latin typeface="+mn-ea"/>
                <a:sym typeface="Wingdings" panose="05000000000000000000" pitchFamily="2" charset="2"/>
              </a:rPr>
              <a:t>可用的寄存器组的结构及应用方法</a:t>
            </a:r>
            <a:endParaRPr lang="en-US" altLang="zh-CN" sz="2400" dirty="0"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57319" y="2788902"/>
            <a:ext cx="9296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200" dirty="0" smtClean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  </a:t>
            </a:r>
            <a:r>
              <a:rPr lang="zh-CN" altLang="en-US" sz="2400" dirty="0" smtClean="0">
                <a:latin typeface="+mn-ea"/>
                <a:sym typeface="Wingdings" panose="05000000000000000000" pitchFamily="2" charset="2"/>
              </a:rPr>
              <a:t>可用的存储空间的大小及编址方式</a:t>
            </a:r>
            <a:endParaRPr lang="en-US" altLang="zh-CN" sz="2400" dirty="0">
              <a:latin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57319" y="3338347"/>
            <a:ext cx="9296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200" dirty="0" smtClean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  </a:t>
            </a:r>
            <a:r>
              <a:rPr lang="zh-CN" altLang="en-US" sz="2400" dirty="0" smtClean="0">
                <a:latin typeface="+mn-ea"/>
                <a:sym typeface="Wingdings" panose="05000000000000000000" pitchFamily="2" charset="2"/>
              </a:rPr>
              <a:t>主存中数据的大、小端存放</a:t>
            </a:r>
            <a:endParaRPr lang="en-US" altLang="zh-CN" sz="2400" dirty="0"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57319" y="3852514"/>
            <a:ext cx="9296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200" dirty="0" smtClean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  </a:t>
            </a:r>
            <a:r>
              <a:rPr lang="zh-CN" altLang="en-US" sz="2400" dirty="0" smtClean="0">
                <a:latin typeface="+mn-ea"/>
                <a:sym typeface="Wingdings" panose="05000000000000000000" pitchFamily="2" charset="2"/>
              </a:rPr>
              <a:t>指令执行过程的控制方式</a:t>
            </a:r>
            <a:endParaRPr lang="en-US" altLang="zh-CN" sz="2400" dirty="0">
              <a:latin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899652" y="4432163"/>
            <a:ext cx="90000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标题 1"/>
          <p:cNvSpPr txBox="1"/>
          <p:nvPr/>
        </p:nvSpPr>
        <p:spPr>
          <a:xfrm>
            <a:off x="676577" y="179176"/>
            <a:ext cx="401341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8.5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指令系统发展方向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5352" y="958337"/>
            <a:ext cx="89979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3.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指令集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体系结构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Instruction Set Architecture (ISA)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23200" y="2166247"/>
            <a:ext cx="8633293" cy="3323987"/>
            <a:chOff x="2232916" y="3331369"/>
            <a:chExt cx="8633293" cy="3323987"/>
          </a:xfrm>
        </p:grpSpPr>
        <p:sp>
          <p:nvSpPr>
            <p:cNvPr id="6" name="矩形 5"/>
            <p:cNvSpPr/>
            <p:nvPr/>
          </p:nvSpPr>
          <p:spPr>
            <a:xfrm>
              <a:off x="2936492" y="3331369"/>
              <a:ext cx="7929717" cy="33239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2">
                <a:lnSpc>
                  <a:spcPct val="125000"/>
                </a:lnSpc>
                <a:defRPr/>
              </a:pP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zh-CN" sz="2400" dirty="0"/>
                <a:t>1970  DEC   </a:t>
              </a:r>
              <a:r>
                <a:rPr lang="en-US" altLang="zh-CN" sz="2400" b="1" dirty="0"/>
                <a:t>PDP-11</a:t>
              </a:r>
              <a:r>
                <a:rPr lang="en-US" altLang="zh-CN" sz="2400" dirty="0"/>
                <a:t>    1992 </a:t>
              </a:r>
              <a:r>
                <a:rPr lang="en-US" altLang="zh-CN" sz="2400" b="1" dirty="0"/>
                <a:t>ALPHA</a:t>
              </a:r>
              <a:r>
                <a:rPr lang="en-US" altLang="zh-CN" sz="2400" dirty="0"/>
                <a:t>(64</a:t>
              </a:r>
              <a:r>
                <a:rPr lang="zh-CN" altLang="en-US" sz="2400" dirty="0"/>
                <a:t>位</a:t>
              </a:r>
              <a:r>
                <a:rPr lang="en-US" altLang="zh-CN" sz="2400" dirty="0"/>
                <a:t>)</a:t>
              </a:r>
              <a:endParaRPr lang="en-US" altLang="zh-CN" sz="2400" dirty="0"/>
            </a:p>
            <a:p>
              <a:pPr lvl="2">
                <a:lnSpc>
                  <a:spcPct val="125000"/>
                </a:lnSpc>
                <a:defRPr/>
              </a:pPr>
              <a:r>
                <a:rPr lang="en-US" altLang="zh-CN" sz="2400" dirty="0"/>
                <a:t> </a:t>
              </a:r>
              <a:r>
                <a:rPr lang="en-US" altLang="zh-CN" sz="2400" dirty="0" smtClean="0"/>
                <a:t>1978  </a:t>
              </a:r>
              <a:r>
                <a:rPr lang="en-US" altLang="zh-CN" sz="2400" b="1" dirty="0"/>
                <a:t>x86</a:t>
              </a:r>
              <a:r>
                <a:rPr lang="en-US" altLang="zh-CN" sz="2400" dirty="0"/>
                <a:t>,  2001 </a:t>
              </a:r>
              <a:r>
                <a:rPr lang="en-US" altLang="zh-CN" sz="2400" b="1" dirty="0"/>
                <a:t>IA64</a:t>
              </a:r>
              <a:endParaRPr lang="en-US" altLang="zh-CN" sz="2400" b="1" dirty="0"/>
            </a:p>
            <a:p>
              <a:pPr lvl="2">
                <a:lnSpc>
                  <a:spcPct val="125000"/>
                </a:lnSpc>
                <a:defRPr/>
              </a:pPr>
              <a:r>
                <a:rPr lang="en-US" altLang="zh-CN" sz="2400" dirty="0"/>
                <a:t> </a:t>
              </a:r>
              <a:r>
                <a:rPr lang="en-US" altLang="zh-CN" sz="2400" dirty="0" smtClean="0"/>
                <a:t>1980  </a:t>
              </a:r>
              <a:r>
                <a:rPr lang="en-US" altLang="zh-CN" sz="2400" b="1" dirty="0"/>
                <a:t>PowerPC</a:t>
              </a:r>
              <a:endParaRPr lang="en-US" altLang="zh-CN" sz="2400" b="1" dirty="0"/>
            </a:p>
            <a:p>
              <a:pPr lvl="2">
                <a:lnSpc>
                  <a:spcPct val="125000"/>
                </a:lnSpc>
                <a:defRPr/>
              </a:pPr>
              <a:r>
                <a:rPr lang="en-US" altLang="zh-CN" sz="2400" dirty="0"/>
                <a:t> </a:t>
              </a:r>
              <a:r>
                <a:rPr lang="en-US" altLang="zh-CN" sz="2400" dirty="0" smtClean="0"/>
                <a:t>1981  </a:t>
              </a:r>
              <a:r>
                <a:rPr lang="en-US" altLang="zh-CN" sz="2400" b="1" dirty="0"/>
                <a:t>MIPS</a:t>
              </a:r>
              <a:endParaRPr lang="en-US" altLang="zh-CN" sz="2400" b="1" dirty="0"/>
            </a:p>
            <a:p>
              <a:pPr lvl="2">
                <a:lnSpc>
                  <a:spcPct val="125000"/>
                </a:lnSpc>
                <a:defRPr/>
              </a:pPr>
              <a:r>
                <a:rPr lang="en-US" altLang="zh-CN" sz="2400" dirty="0"/>
                <a:t> </a:t>
              </a:r>
              <a:r>
                <a:rPr lang="en-US" altLang="zh-CN" sz="2400" dirty="0" smtClean="0"/>
                <a:t>1985  </a:t>
              </a:r>
              <a:r>
                <a:rPr lang="en-US" altLang="zh-CN" sz="2400" b="1" dirty="0"/>
                <a:t>SPARC</a:t>
              </a:r>
              <a:endParaRPr lang="en-US" altLang="zh-CN" sz="2400" b="1" dirty="0"/>
            </a:p>
            <a:p>
              <a:pPr lvl="2">
                <a:lnSpc>
                  <a:spcPct val="125000"/>
                </a:lnSpc>
                <a:defRPr/>
              </a:pPr>
              <a:r>
                <a:rPr lang="en-US" altLang="zh-CN" sz="2400" dirty="0"/>
                <a:t> </a:t>
              </a:r>
              <a:r>
                <a:rPr lang="en-US" altLang="zh-CN" sz="2400" dirty="0" smtClean="0"/>
                <a:t>1991  </a:t>
              </a:r>
              <a:r>
                <a:rPr lang="en-US" altLang="zh-CN" sz="2400" b="1" dirty="0"/>
                <a:t>arm</a:t>
              </a:r>
              <a:endParaRPr lang="en-US" altLang="zh-CN" sz="2400" b="1" dirty="0"/>
            </a:p>
            <a:p>
              <a:pPr lvl="2">
                <a:lnSpc>
                  <a:spcPct val="125000"/>
                </a:lnSpc>
                <a:defRPr/>
              </a:pPr>
              <a:r>
                <a:rPr lang="en-US" altLang="zh-CN" sz="2400" dirty="0"/>
                <a:t> </a:t>
              </a:r>
              <a:r>
                <a:rPr lang="en-US" altLang="zh-CN" sz="2400" dirty="0" smtClean="0"/>
                <a:t>2016  </a:t>
              </a:r>
              <a:r>
                <a:rPr lang="en-US" altLang="zh-CN" sz="2400" b="1" dirty="0"/>
                <a:t>RISC-V</a:t>
              </a:r>
              <a:endParaRPr lang="zh-CN" altLang="en-US" dirty="0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152" y="3404114"/>
              <a:ext cx="1142681" cy="34191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339" y="3877000"/>
              <a:ext cx="713472" cy="38528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0662" y="4359005"/>
              <a:ext cx="676149" cy="27072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2916" y="4797735"/>
              <a:ext cx="1194318" cy="391253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216" b="21930"/>
            <a:stretch>
              <a:fillRect/>
            </a:stretch>
          </p:blipFill>
          <p:spPr>
            <a:xfrm>
              <a:off x="2365152" y="5164602"/>
              <a:ext cx="1020605" cy="55983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8898" y="5693663"/>
              <a:ext cx="1007707" cy="469424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8472" y="6294139"/>
              <a:ext cx="1188557" cy="197442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676577" y="179176"/>
            <a:ext cx="401341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8.5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指令系统发展方向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7585" y="973086"/>
            <a:ext cx="89979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3.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指令集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体系结构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Instruction Set Architecture (ISA)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981718" y="1779470"/>
          <a:ext cx="9932085" cy="3746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388"/>
                <a:gridCol w="1441490"/>
                <a:gridCol w="1268361"/>
                <a:gridCol w="2772697"/>
                <a:gridCol w="2484149"/>
              </a:tblGrid>
              <a:tr h="54569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400" b="1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CPU</a:t>
                      </a:r>
                      <a:r>
                        <a:rPr lang="zh-CN" altLang="en-US" sz="2400" b="1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名称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400" b="1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CPU</a:t>
                      </a:r>
                      <a:r>
                        <a:rPr lang="zh-CN" altLang="en-US" sz="2400" b="1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架构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指令集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应用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endParaRPr lang="zh-CN" altLang="en-US" sz="24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</a:tr>
              <a:tr h="415174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effectLst/>
                        </a:rPr>
                        <a:t>华为鲲鹏</a:t>
                      </a:r>
                      <a:r>
                        <a:rPr lang="en-US" altLang="zh-CN" sz="2200" b="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effectLst/>
                        </a:rPr>
                        <a:t>海思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200" b="0" dirty="0">
                          <a:solidFill>
                            <a:schemeClr val="tx1"/>
                          </a:solidFill>
                          <a:effectLst/>
                        </a:rPr>
                        <a:t>arm</a:t>
                      </a:r>
                      <a:endParaRPr lang="en-US" sz="22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200" b="0" dirty="0" smtClean="0">
                          <a:solidFill>
                            <a:schemeClr val="tx1"/>
                          </a:solidFill>
                          <a:effectLst/>
                        </a:rPr>
                        <a:t>RISC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effectLst/>
                        </a:rPr>
                        <a:t>服务器、华为手机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2200" b="0" dirty="0" smtClean="0">
                          <a:solidFill>
                            <a:schemeClr val="tx1"/>
                          </a:solidFill>
                          <a:effectLst/>
                        </a:rPr>
                        <a:t>授权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</a:tr>
              <a:tr h="415174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中电飞腾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2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arm</a:t>
                      </a:r>
                      <a:endParaRPr lang="en-US" sz="2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200" b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RISC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服务器、手机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2200" b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授权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</a:tr>
              <a:tr h="415174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澎湃</a:t>
                      </a:r>
                      <a:r>
                        <a:rPr lang="en-US" sz="22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s1</a:t>
                      </a:r>
                      <a:endParaRPr lang="en-US" sz="2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2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arm</a:t>
                      </a:r>
                      <a:endParaRPr lang="en-US" sz="2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200" b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RISC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服务器、小米手机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endParaRPr lang="zh-CN" altLang="en-US" sz="2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</a:tr>
              <a:tr h="415174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海光</a:t>
                      </a:r>
                      <a:r>
                        <a:rPr lang="en-US" altLang="zh-CN" sz="22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中科曙光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2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x86</a:t>
                      </a:r>
                      <a:endParaRPr lang="en-US" sz="2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200" b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CISC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服务器，笔记本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200" b="0" dirty="0" smtClean="0">
                          <a:solidFill>
                            <a:schemeClr val="tx1"/>
                          </a:solidFill>
                          <a:effectLst/>
                        </a:rPr>
                        <a:t>IP</a:t>
                      </a:r>
                      <a:r>
                        <a:rPr lang="zh-CN" altLang="en-US" sz="2200" b="0" dirty="0" smtClean="0">
                          <a:solidFill>
                            <a:schemeClr val="tx1"/>
                          </a:solidFill>
                          <a:effectLst/>
                        </a:rPr>
                        <a:t>授权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</a:tr>
              <a:tr h="415174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中科龙芯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2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mips</a:t>
                      </a:r>
                      <a:endParaRPr lang="en-US" sz="2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200" b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MIPS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服务器，笔记本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b="0" dirty="0" smtClean="0">
                          <a:solidFill>
                            <a:schemeClr val="tx1"/>
                          </a:solidFill>
                          <a:effectLst/>
                        </a:rPr>
                        <a:t>授权</a:t>
                      </a:r>
                      <a:r>
                        <a:rPr lang="en-US" altLang="zh-CN" sz="2200" b="0" dirty="0" smtClean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CN" altLang="en-US" sz="2200" b="0" dirty="0" smtClean="0">
                          <a:solidFill>
                            <a:schemeClr val="tx1"/>
                          </a:solidFill>
                          <a:effectLst/>
                        </a:rPr>
                        <a:t>自研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</a:tr>
              <a:tr h="415174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2200" b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上海申威</a:t>
                      </a:r>
                      <a:endParaRPr lang="zh-CN" altLang="en-US" sz="2200" b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200" b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x86</a:t>
                      </a:r>
                      <a:endParaRPr lang="en-US" sz="2200" b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200" b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alpha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服务器，笔记本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b="0" dirty="0" smtClean="0">
                          <a:solidFill>
                            <a:schemeClr val="tx1"/>
                          </a:solidFill>
                          <a:effectLst/>
                        </a:rPr>
                        <a:t>授权</a:t>
                      </a:r>
                      <a:r>
                        <a:rPr lang="en-US" altLang="zh-CN" sz="2200" b="0" dirty="0" smtClean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CN" altLang="en-US" sz="2200" b="0" dirty="0" smtClean="0">
                          <a:solidFill>
                            <a:schemeClr val="tx1"/>
                          </a:solidFill>
                          <a:effectLst/>
                        </a:rPr>
                        <a:t>自研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</a:tr>
              <a:tr h="415174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2200" b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上海兆芯</a:t>
                      </a:r>
                      <a:endParaRPr lang="zh-CN" altLang="en-US" sz="2200" b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200" b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x86</a:t>
                      </a:r>
                      <a:endParaRPr lang="en-US" sz="2200" b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2200" b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CISC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服务器，笔记本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2200" b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威盛合资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960" marR="60960" marT="60960" marB="60960" anchor="ctr"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1240776" y="5701890"/>
            <a:ext cx="967302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采用授权指令系统可以研制产品，但不可能形成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自主产业生态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，就像中国人可以用英文写文章，但不可能基于英文形成民族文化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861006" y="6054551"/>
            <a:ext cx="51236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胡伟</a:t>
            </a:r>
            <a:r>
              <a:rPr lang="zh-CN" altLang="en-US" b="1" dirty="0" smtClean="0">
                <a:solidFill>
                  <a:srgbClr val="333333"/>
                </a:solidFill>
                <a:latin typeface="Arial" panose="020B0604020202020204" pitchFamily="34" charset="0"/>
              </a:rPr>
              <a:t>武</a:t>
            </a:r>
            <a:r>
              <a:rPr lang="en-US" altLang="zh-CN" b="1" dirty="0" smtClean="0">
                <a:solidFill>
                  <a:srgbClr val="333333"/>
                </a:solidFill>
                <a:latin typeface="Arial" panose="020B0604020202020204" pitchFamily="34" charset="0"/>
              </a:rPr>
              <a:t>(</a:t>
            </a:r>
            <a:r>
              <a:rPr lang="zh-CN" altLang="en-US" dirty="0"/>
              <a:t>龙芯中科技术股份有限公司董事长</a:t>
            </a:r>
            <a:r>
              <a:rPr lang="en-US" altLang="zh-CN" b="1" dirty="0" smtClean="0">
                <a:solidFill>
                  <a:srgbClr val="333333"/>
                </a:solidFill>
                <a:latin typeface="Arial" panose="020B0604020202020204" pitchFamily="34" charset="0"/>
              </a:rPr>
              <a:t>)</a:t>
            </a:r>
            <a:endParaRPr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676577" y="179176"/>
            <a:ext cx="401341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8.5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指令系统发展方向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7585" y="987834"/>
            <a:ext cx="89979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3.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指令集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体系结构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Instruction Set Architecture (ISA)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pic>
        <p:nvPicPr>
          <p:cNvPr id="2050" name="Picture 2" descr="https://pics5.baidu.com/feed/c83d70cf3bc79f3d5c4cb4b7ee9aa919738b294f.png?token=cb0956b8938652e6ad9970aff07c75d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307" y="2063812"/>
            <a:ext cx="3978266" cy="397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628968" y="2176726"/>
            <a:ext cx="6096000" cy="37524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latin typeface="+mn-ea"/>
              </a:rPr>
              <a:t>敢于</a:t>
            </a:r>
            <a:r>
              <a:rPr lang="zh-CN" altLang="en-US" sz="2400" b="1" dirty="0" smtClean="0">
                <a:latin typeface="+mn-ea"/>
              </a:rPr>
              <a:t>构建</a:t>
            </a:r>
            <a:r>
              <a:rPr lang="zh-CN" altLang="en-US" sz="2400" b="1" dirty="0">
                <a:latin typeface="+mn-ea"/>
              </a:rPr>
              <a:t>新的指令系统的生态，是</a:t>
            </a:r>
            <a:r>
              <a:rPr lang="zh-CN" altLang="en-US" sz="2400" b="1" dirty="0" smtClean="0">
                <a:latin typeface="+mn-ea"/>
              </a:rPr>
              <a:t>因为积累</a:t>
            </a:r>
            <a:r>
              <a:rPr lang="zh-CN" altLang="en-US" sz="2400" b="1" dirty="0">
                <a:latin typeface="+mn-ea"/>
              </a:rPr>
              <a:t>让我们掌握了</a:t>
            </a:r>
            <a:r>
              <a:rPr lang="en-US" altLang="zh-CN" sz="2400" b="1" dirty="0">
                <a:latin typeface="+mn-ea"/>
              </a:rPr>
              <a:t>9</a:t>
            </a:r>
            <a:r>
              <a:rPr lang="zh-CN" altLang="en-US" sz="2400" b="1" dirty="0">
                <a:latin typeface="+mn-ea"/>
              </a:rPr>
              <a:t>个能力</a:t>
            </a:r>
            <a:endParaRPr lang="en-US" altLang="zh-CN" sz="2400" dirty="0" smtClean="0"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zh-CN" altLang="en-US" sz="2400" dirty="0" smtClean="0">
                <a:latin typeface="+mn-ea"/>
              </a:rPr>
              <a:t>第</a:t>
            </a:r>
            <a:r>
              <a:rPr lang="zh-CN" altLang="en-US" sz="2400" dirty="0">
                <a:latin typeface="+mn-ea"/>
              </a:rPr>
              <a:t>一类是</a:t>
            </a:r>
            <a:r>
              <a:rPr lang="en-US" altLang="zh-CN" sz="2400" dirty="0">
                <a:latin typeface="+mn-ea"/>
              </a:rPr>
              <a:t>3</a:t>
            </a:r>
            <a:r>
              <a:rPr lang="zh-CN" altLang="en-US" sz="2400" dirty="0">
                <a:latin typeface="+mn-ea"/>
              </a:rPr>
              <a:t>个</a:t>
            </a:r>
            <a:r>
              <a:rPr lang="zh-CN" altLang="en-US" sz="2400" b="1" dirty="0">
                <a:solidFill>
                  <a:srgbClr val="2513CB"/>
                </a:solidFill>
                <a:latin typeface="+mn-ea"/>
              </a:rPr>
              <a:t>基础编译器</a:t>
            </a:r>
            <a:r>
              <a:rPr lang="zh-CN" altLang="en-US" sz="2400" dirty="0">
                <a:latin typeface="+mn-ea"/>
              </a:rPr>
              <a:t>，包括</a:t>
            </a:r>
            <a:r>
              <a:rPr lang="en-US" altLang="zh-CN" sz="2400" dirty="0">
                <a:latin typeface="+mn-ea"/>
              </a:rPr>
              <a:t>GCC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LLVM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GOLANG</a:t>
            </a:r>
            <a:r>
              <a:rPr lang="zh-CN" altLang="en-US" sz="2400" dirty="0" smtClean="0">
                <a:latin typeface="+mn-ea"/>
              </a:rPr>
              <a:t>；</a:t>
            </a:r>
            <a:endParaRPr lang="en-US" altLang="zh-CN" sz="2400" dirty="0" smtClean="0"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zh-CN" altLang="en-US" sz="2400" dirty="0" smtClean="0">
                <a:latin typeface="+mn-ea"/>
              </a:rPr>
              <a:t>第二</a:t>
            </a:r>
            <a:r>
              <a:rPr lang="zh-CN" altLang="en-US" sz="2400" dirty="0">
                <a:latin typeface="+mn-ea"/>
              </a:rPr>
              <a:t>类是三个</a:t>
            </a:r>
            <a:r>
              <a:rPr lang="zh-CN" altLang="en-US" sz="2400" b="1" dirty="0">
                <a:solidFill>
                  <a:srgbClr val="2513CB"/>
                </a:solidFill>
                <a:latin typeface="+mn-ea"/>
              </a:rPr>
              <a:t>虚拟机</a:t>
            </a:r>
            <a:r>
              <a:rPr lang="zh-CN" altLang="en-US" sz="2400" dirty="0">
                <a:latin typeface="+mn-ea"/>
              </a:rPr>
              <a:t>，包含</a:t>
            </a:r>
            <a:r>
              <a:rPr lang="en-US" altLang="zh-CN" sz="2400" dirty="0">
                <a:latin typeface="+mn-ea"/>
              </a:rPr>
              <a:t>Java</a:t>
            </a:r>
            <a:r>
              <a:rPr lang="zh-CN" altLang="en-US" sz="2400" dirty="0">
                <a:latin typeface="+mn-ea"/>
              </a:rPr>
              <a:t>虚拟机、</a:t>
            </a:r>
            <a:r>
              <a:rPr lang="en-US" altLang="zh-CN" sz="2400" dirty="0">
                <a:latin typeface="+mn-ea"/>
              </a:rPr>
              <a:t>JavaScript</a:t>
            </a:r>
            <a:r>
              <a:rPr lang="zh-CN" altLang="en-US" sz="2400" dirty="0">
                <a:latin typeface="+mn-ea"/>
              </a:rPr>
              <a:t>虚拟机、</a:t>
            </a:r>
            <a:r>
              <a:rPr lang="en-US" altLang="zh-CN" sz="2400" dirty="0">
                <a:latin typeface="+mn-ea"/>
              </a:rPr>
              <a:t>.NET</a:t>
            </a:r>
            <a:r>
              <a:rPr lang="zh-CN" altLang="en-US" sz="2400" dirty="0">
                <a:latin typeface="+mn-ea"/>
              </a:rPr>
              <a:t>虚拟机</a:t>
            </a:r>
            <a:r>
              <a:rPr lang="zh-CN" altLang="en-US" sz="2400" dirty="0" smtClean="0">
                <a:latin typeface="+mn-ea"/>
              </a:rPr>
              <a:t>；</a:t>
            </a:r>
            <a:endParaRPr lang="en-US" altLang="zh-CN" sz="2400" dirty="0" smtClean="0"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zh-CN" altLang="en-US" sz="2400" dirty="0" smtClean="0">
                <a:latin typeface="+mn-ea"/>
              </a:rPr>
              <a:t>第三</a:t>
            </a:r>
            <a:r>
              <a:rPr lang="zh-CN" altLang="en-US" sz="2400" dirty="0">
                <a:latin typeface="+mn-ea"/>
              </a:rPr>
              <a:t>类是</a:t>
            </a:r>
            <a:r>
              <a:rPr lang="zh-CN" altLang="en-US" sz="2400" b="1" dirty="0">
                <a:solidFill>
                  <a:srgbClr val="2513CB"/>
                </a:solidFill>
                <a:latin typeface="+mn-ea"/>
              </a:rPr>
              <a:t>二进制翻译系统</a:t>
            </a:r>
            <a:r>
              <a:rPr lang="zh-CN" altLang="en-US" sz="2400" dirty="0">
                <a:latin typeface="+mn-ea"/>
              </a:rPr>
              <a:t>，包括</a:t>
            </a:r>
            <a:r>
              <a:rPr lang="en-US" altLang="zh-CN" sz="2400" dirty="0">
                <a:latin typeface="+mn-ea"/>
              </a:rPr>
              <a:t>X86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ARM</a:t>
            </a:r>
            <a:r>
              <a:rPr lang="zh-CN" altLang="en-US" sz="2400" dirty="0">
                <a:latin typeface="+mn-ea"/>
              </a:rPr>
              <a:t>和</a:t>
            </a:r>
            <a:r>
              <a:rPr lang="en-US" altLang="zh-CN" sz="2400" dirty="0">
                <a:latin typeface="+mn-ea"/>
              </a:rPr>
              <a:t>MIPS</a:t>
            </a:r>
            <a:r>
              <a:rPr lang="zh-CN" altLang="en-US" sz="2400" dirty="0">
                <a:latin typeface="+mn-ea"/>
              </a:rPr>
              <a:t>指令系统的翻译。</a:t>
            </a:r>
            <a:endParaRPr lang="zh-CN" altLang="en-US" sz="2400" dirty="0">
              <a:latin typeface="+mn-ea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76577" y="179176"/>
            <a:ext cx="401341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8.5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指令系统发展方向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76577" y="179176"/>
            <a:ext cx="401341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8.5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指令系统发展方向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6577" y="869850"/>
            <a:ext cx="31037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4.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自主可控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IT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生态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9312" y="1458069"/>
            <a:ext cx="10045500" cy="1905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zh-CN" sz="2400" dirty="0" smtClean="0">
                <a:latin typeface="+mn-ea"/>
              </a:rPr>
              <a:t>      </a:t>
            </a:r>
            <a:r>
              <a:rPr lang="zh-CN" altLang="zh-CN" sz="2400" dirty="0" smtClean="0">
                <a:latin typeface="+mn-ea"/>
              </a:rPr>
              <a:t>实现</a:t>
            </a:r>
            <a:r>
              <a:rPr lang="en-US" altLang="zh-CN" sz="2400" dirty="0">
                <a:latin typeface="+mn-ea"/>
              </a:rPr>
              <a:t>IT</a:t>
            </a:r>
            <a:r>
              <a:rPr lang="zh-CN" altLang="zh-CN" sz="2400" dirty="0">
                <a:latin typeface="+mn-ea"/>
              </a:rPr>
              <a:t>底层架构的自主可控，不仅涉及基础硬件和基础软件的自主</a:t>
            </a:r>
            <a:r>
              <a:rPr lang="zh-CN" altLang="en-US" sz="2400" dirty="0">
                <a:latin typeface="+mn-ea"/>
              </a:rPr>
              <a:t>设计与实现</a:t>
            </a:r>
            <a:r>
              <a:rPr lang="zh-CN" altLang="zh-CN" sz="2400" dirty="0">
                <a:latin typeface="+mn-ea"/>
              </a:rPr>
              <a:t>，更需要对基础硬件、软件进行系统级适配、调优、完善。因此计算机产业自主可控应包含完整的</a:t>
            </a:r>
            <a:r>
              <a:rPr lang="en-US" altLang="zh-CN" sz="2400" dirty="0">
                <a:latin typeface="+mn-ea"/>
              </a:rPr>
              <a:t>IT</a:t>
            </a:r>
            <a:r>
              <a:rPr lang="zh-CN" altLang="zh-CN" sz="2400" dirty="0">
                <a:latin typeface="+mn-ea"/>
              </a:rPr>
              <a:t>生态系统相关软硬件的设计、集成、调优等多方面的核心知识和</a:t>
            </a:r>
            <a:r>
              <a:rPr lang="zh-CN" altLang="zh-CN" sz="2400" dirty="0" smtClean="0">
                <a:latin typeface="+mn-ea"/>
              </a:rPr>
              <a:t>系级</a:t>
            </a:r>
            <a:r>
              <a:rPr lang="zh-CN" altLang="zh-CN" sz="2400" dirty="0">
                <a:latin typeface="+mn-ea"/>
              </a:rPr>
              <a:t>工程实践能力。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4098" name="Picture 2" descr="https://img0.baidu.com/it/u=1014523390,133230687&amp;fm=253&amp;fmt=auto&amp;app=120&amp;f=JPEG?w=550&amp;h=28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781" y="3579943"/>
            <a:ext cx="4802748" cy="263223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ww.eol.cn/hubei/hubgd/202012/W02020120455851739097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180" y="3579943"/>
            <a:ext cx="4398709" cy="263223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750319" y="243545"/>
            <a:ext cx="401341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8.5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指令系统发展方向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0319" y="1032078"/>
            <a:ext cx="3526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4.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自主可控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IT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生态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pic>
        <p:nvPicPr>
          <p:cNvPr id="3074" name="Picture 2" descr="https://img0.baidu.com/it/u=3882937674,2835380763&amp;fm=26&amp;fmt=auto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97" y="1875478"/>
            <a:ext cx="4873626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mg1.baidu.com/it/u=1698248817,2576272589&amp;fm=26&amp;fmt=au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110" y="1875478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891400" y="5366545"/>
            <a:ext cx="10560210" cy="1113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积极投身我国信息产业自主可控国家战略，积极参加华为开发者社区、华为开源社区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9278" y="953785"/>
            <a:ext cx="31868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1. MIPS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指令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概述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13945" y="205851"/>
            <a:ext cx="237680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8.6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MIPS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指令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202756"/>
          <p:cNvSpPr txBox="1">
            <a:spLocks noChangeArrowheads="1"/>
          </p:cNvSpPr>
          <p:nvPr/>
        </p:nvSpPr>
        <p:spPr bwMode="auto">
          <a:xfrm>
            <a:off x="588774" y="1718760"/>
            <a:ext cx="1098870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200" dirty="0" smtClean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MIPS (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Microprocessor 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without Intellocked Pipleline </a:t>
            </a:r>
            <a:r>
              <a:rPr lang="zh-CN" altLang="en-US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Stages</a:t>
            </a:r>
            <a:r>
              <a:rPr lang="en-US" altLang="zh-CN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年代初期由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斯坦福大学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Hennessy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教授领导的研究小组研制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成功；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202756"/>
          <p:cNvSpPr txBox="1">
            <a:spLocks noChangeArrowheads="1"/>
          </p:cNvSpPr>
          <p:nvPr/>
        </p:nvSpPr>
        <p:spPr bwMode="auto">
          <a:xfrm>
            <a:off x="588306" y="2889593"/>
            <a:ext cx="106789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属于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精简指令集计算机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202756"/>
          <p:cNvSpPr txBox="1">
            <a:spLocks noChangeArrowheads="1"/>
          </p:cNvSpPr>
          <p:nvPr/>
        </p:nvSpPr>
        <p:spPr bwMode="auto">
          <a:xfrm>
            <a:off x="588306" y="3540078"/>
            <a:ext cx="1134438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dirty="0">
                <a:solidFill>
                  <a:srgbClr val="9966FF"/>
                </a:solidFill>
                <a:sym typeface="Wingdings" panose="05000000000000000000" pitchFamily="2" charset="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MIPS指令集有MIPS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I，MIPS II，MIPS III，MIPS IV，MIPS V，MIPS32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MIPS64多个版本；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早期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用于嵌入式系统，如Windows CE的设备，路由器，家用网关和视频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游戏机，现在已经在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机、服务器中得到广泛应用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60996" y="908148"/>
            <a:ext cx="5540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2513CB"/>
                </a:solidFill>
                <a:latin typeface="+mn-ea"/>
              </a:rPr>
              <a:t>MIPS (Million Instructions Per Second)</a:t>
            </a:r>
            <a:endParaRPr lang="zh-CN" altLang="en-US" sz="2400" b="1" dirty="0">
              <a:solidFill>
                <a:srgbClr val="2513CB"/>
              </a:solidFill>
              <a:latin typeface="+mn-ea"/>
            </a:endParaRPr>
          </a:p>
        </p:txBody>
      </p:sp>
      <p:sp>
        <p:nvSpPr>
          <p:cNvPr id="5" name="下箭头 4"/>
          <p:cNvSpPr/>
          <p:nvPr/>
        </p:nvSpPr>
        <p:spPr>
          <a:xfrm>
            <a:off x="6260498" y="1384561"/>
            <a:ext cx="228792" cy="369332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074" y="4557935"/>
            <a:ext cx="2831981" cy="18944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54097" y="2193375"/>
            <a:ext cx="319829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8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.4 指令格式设计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3045207" y="3064341"/>
            <a:ext cx="5609044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400" b="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8</a:t>
            </a:r>
            <a:r>
              <a:rPr lang="zh-CN" altLang="en-US" sz="2400" b="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.6 </a:t>
            </a:r>
            <a:r>
              <a:rPr lang="zh-CN" altLang="en-US" sz="2400" b="0" dirty="0" smtClean="0">
                <a:solidFill>
                  <a:schemeClr val="tx1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MIPS</a:t>
            </a:r>
            <a:r>
              <a:rPr lang="zh-CN" altLang="en-US" sz="2400" b="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指令</a:t>
            </a:r>
            <a:endParaRPr lang="zh-CN" altLang="en-US" sz="2400" b="0" dirty="0" smtClean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3045207" y="2625590"/>
            <a:ext cx="401341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b="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8</a:t>
            </a:r>
            <a:r>
              <a:rPr lang="zh-CN" altLang="en-US" sz="2400" b="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.5 指令系统发展方向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37160" y="3607323"/>
            <a:ext cx="22834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Arial" panose="020B0604020202020204" pitchFamily="34" charset="0"/>
              </a:rPr>
              <a:t>8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Arial" panose="020B0604020202020204" pitchFamily="34" charset="0"/>
              </a:rPr>
              <a:t>.7 RISC-V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指令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71877" y="4158105"/>
            <a:ext cx="197993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Arial" panose="020B0604020202020204" pitchFamily="34" charset="0"/>
              </a:rPr>
              <a:t>8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Arial" panose="020B0604020202020204" pitchFamily="34" charset="0"/>
              </a:rPr>
              <a:t>.8 ARM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指令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3945" y="205851"/>
            <a:ext cx="237680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8.6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MIPS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指令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59303" y="891131"/>
            <a:ext cx="318681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2.MIPS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指令格式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35" name="矩形 7"/>
          <p:cNvSpPr/>
          <p:nvPr/>
        </p:nvSpPr>
        <p:spPr>
          <a:xfrm>
            <a:off x="3745302" y="1733059"/>
            <a:ext cx="1359118" cy="4286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i="0" kern="0" dirty="0" smtClean="0">
                <a:solidFill>
                  <a:sysClr val="window" lastClr="FFFFFF"/>
                </a:solidFill>
                <a:latin typeface="+mn-ea"/>
              </a:rPr>
              <a:t>000000</a:t>
            </a:r>
            <a:endParaRPr lang="zh-CN" altLang="en-US" sz="2400" i="0" kern="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36" name="矩形 24"/>
          <p:cNvSpPr/>
          <p:nvPr/>
        </p:nvSpPr>
        <p:spPr>
          <a:xfrm>
            <a:off x="5115820" y="1733059"/>
            <a:ext cx="857250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i="0" kern="0" dirty="0" smtClean="0">
                <a:solidFill>
                  <a:sysClr val="window" lastClr="FFFFFF"/>
                </a:solidFill>
                <a:latin typeface="+mn-ea"/>
              </a:rPr>
              <a:t>R</a:t>
            </a:r>
            <a:r>
              <a:rPr lang="en-US" altLang="zh-CN" sz="2400" i="0" kern="0" baseline="-25000" dirty="0" smtClean="0">
                <a:solidFill>
                  <a:sysClr val="window" lastClr="FFFFFF"/>
                </a:solidFill>
                <a:latin typeface="+mn-ea"/>
              </a:rPr>
              <a:t>s</a:t>
            </a:r>
            <a:endParaRPr lang="zh-CN" altLang="en-US" sz="2400" i="0" kern="0" baseline="-2500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37" name="矩形 25"/>
          <p:cNvSpPr/>
          <p:nvPr/>
        </p:nvSpPr>
        <p:spPr>
          <a:xfrm>
            <a:off x="5970062" y="1733059"/>
            <a:ext cx="857250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i="0" kern="0" dirty="0">
                <a:solidFill>
                  <a:sysClr val="window" lastClr="FFFFFF"/>
                </a:solidFill>
                <a:latin typeface="+mn-ea"/>
              </a:rPr>
              <a:t>R</a:t>
            </a:r>
            <a:r>
              <a:rPr lang="en-US" altLang="zh-CN" sz="2400" i="0" kern="0" baseline="-25000" dirty="0">
                <a:solidFill>
                  <a:sysClr val="window" lastClr="FFFFFF"/>
                </a:solidFill>
                <a:latin typeface="+mn-ea"/>
              </a:rPr>
              <a:t>t</a:t>
            </a:r>
            <a:endParaRPr lang="zh-CN" altLang="en-US" sz="2400" i="0" kern="0" baseline="-2500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38" name="矩形 26"/>
          <p:cNvSpPr/>
          <p:nvPr/>
        </p:nvSpPr>
        <p:spPr>
          <a:xfrm>
            <a:off x="7692164" y="1733059"/>
            <a:ext cx="1130017" cy="428625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i="0" kern="0" dirty="0" err="1">
                <a:solidFill>
                  <a:sysClr val="window" lastClr="FFFFFF"/>
                </a:solidFill>
                <a:latin typeface="+mn-ea"/>
              </a:rPr>
              <a:t>shamt</a:t>
            </a:r>
            <a:endParaRPr lang="zh-CN" altLang="en-US" sz="2400" i="0" kern="0" baseline="-2500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39" name="矩形 27"/>
          <p:cNvSpPr/>
          <p:nvPr/>
        </p:nvSpPr>
        <p:spPr>
          <a:xfrm>
            <a:off x="6824303" y="1733059"/>
            <a:ext cx="857250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i="0" kern="0" dirty="0">
                <a:solidFill>
                  <a:sysClr val="window" lastClr="FFFFFF"/>
                </a:solidFill>
                <a:latin typeface="+mn-ea"/>
              </a:rPr>
              <a:t>R</a:t>
            </a:r>
            <a:r>
              <a:rPr lang="en-US" altLang="zh-CN" sz="2400" i="0" kern="0" baseline="-25000" dirty="0">
                <a:solidFill>
                  <a:sysClr val="window" lastClr="FFFFFF"/>
                </a:solidFill>
                <a:latin typeface="+mn-ea"/>
              </a:rPr>
              <a:t>d</a:t>
            </a:r>
            <a:endParaRPr lang="zh-CN" altLang="en-US" sz="2400" i="0" kern="0" baseline="-2500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40" name="TextBox 17"/>
          <p:cNvSpPr txBox="1"/>
          <p:nvPr/>
        </p:nvSpPr>
        <p:spPr>
          <a:xfrm>
            <a:off x="3862777" y="1327075"/>
            <a:ext cx="1085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i="0" kern="0" dirty="0">
                <a:solidFill>
                  <a:srgbClr val="0070C0"/>
                </a:solidFill>
                <a:latin typeface="+mn-ea"/>
              </a:rPr>
              <a:t>6bits</a:t>
            </a:r>
            <a:endParaRPr lang="zh-CN" altLang="en-US" sz="2400" i="0" kern="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1" name="矩形 26"/>
          <p:cNvSpPr/>
          <p:nvPr/>
        </p:nvSpPr>
        <p:spPr>
          <a:xfrm>
            <a:off x="8871259" y="1733059"/>
            <a:ext cx="1214235" cy="4286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i="0" kern="0" dirty="0" err="1">
                <a:solidFill>
                  <a:sysClr val="window" lastClr="FFFFFF"/>
                </a:solidFill>
                <a:latin typeface="+mn-ea"/>
              </a:rPr>
              <a:t>funct</a:t>
            </a:r>
            <a:endParaRPr lang="zh-CN" altLang="en-US" sz="2400" i="0" kern="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42" name="TextBox 22"/>
          <p:cNvSpPr txBox="1"/>
          <p:nvPr/>
        </p:nvSpPr>
        <p:spPr>
          <a:xfrm>
            <a:off x="5030934" y="1339107"/>
            <a:ext cx="1023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i="0" kern="0" dirty="0">
                <a:solidFill>
                  <a:srgbClr val="0070C0"/>
                </a:solidFill>
                <a:latin typeface="+mn-ea"/>
              </a:rPr>
              <a:t>5bits</a:t>
            </a:r>
            <a:endParaRPr lang="zh-CN" altLang="en-US" sz="2400" i="0" kern="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3" name="TextBox 23"/>
          <p:cNvSpPr txBox="1"/>
          <p:nvPr/>
        </p:nvSpPr>
        <p:spPr>
          <a:xfrm>
            <a:off x="5858438" y="1339107"/>
            <a:ext cx="1062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i="0" kern="0" dirty="0">
                <a:solidFill>
                  <a:srgbClr val="0070C0"/>
                </a:solidFill>
                <a:latin typeface="+mn-ea"/>
              </a:rPr>
              <a:t>5bits</a:t>
            </a:r>
            <a:endParaRPr lang="zh-CN" altLang="en-US" sz="2400" i="0" kern="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4" name="TextBox 24"/>
          <p:cNvSpPr txBox="1"/>
          <p:nvPr/>
        </p:nvSpPr>
        <p:spPr>
          <a:xfrm>
            <a:off x="6758966" y="1339107"/>
            <a:ext cx="10044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i="0" kern="0" dirty="0">
                <a:solidFill>
                  <a:srgbClr val="0070C0"/>
                </a:solidFill>
                <a:latin typeface="+mn-ea"/>
              </a:rPr>
              <a:t>5bits</a:t>
            </a:r>
            <a:endParaRPr lang="zh-CN" altLang="en-US" sz="2400" i="0" kern="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5" name="TextBox 25"/>
          <p:cNvSpPr txBox="1"/>
          <p:nvPr/>
        </p:nvSpPr>
        <p:spPr>
          <a:xfrm>
            <a:off x="7669940" y="1327075"/>
            <a:ext cx="10559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i="0" kern="0" dirty="0">
                <a:solidFill>
                  <a:srgbClr val="0070C0"/>
                </a:solidFill>
                <a:latin typeface="+mn-ea"/>
              </a:rPr>
              <a:t>5bits</a:t>
            </a:r>
            <a:endParaRPr lang="zh-CN" altLang="en-US" sz="2400" i="0" kern="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6" name="TextBox 26"/>
          <p:cNvSpPr txBox="1"/>
          <p:nvPr/>
        </p:nvSpPr>
        <p:spPr>
          <a:xfrm>
            <a:off x="8834412" y="1327075"/>
            <a:ext cx="1178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i="0" kern="0" dirty="0" smtClean="0">
                <a:solidFill>
                  <a:srgbClr val="0070C0"/>
                </a:solidFill>
                <a:latin typeface="+mn-ea"/>
              </a:rPr>
              <a:t>6bits</a:t>
            </a:r>
            <a:endParaRPr lang="zh-CN" altLang="en-US" sz="2400" i="0" kern="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7" name="矩形 7"/>
          <p:cNvSpPr/>
          <p:nvPr/>
        </p:nvSpPr>
        <p:spPr>
          <a:xfrm>
            <a:off x="1994105" y="1744292"/>
            <a:ext cx="1577340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i="0" kern="0" dirty="0">
                <a:solidFill>
                  <a:srgbClr val="000000"/>
                </a:solidFill>
                <a:latin typeface="+mn-ea"/>
              </a:rPr>
              <a:t>R </a:t>
            </a:r>
            <a:r>
              <a:rPr lang="zh-CN" altLang="en-US" sz="2400" i="0" kern="0" dirty="0">
                <a:solidFill>
                  <a:srgbClr val="000000"/>
                </a:solidFill>
                <a:latin typeface="+mn-ea"/>
              </a:rPr>
              <a:t>型指令</a:t>
            </a:r>
            <a:endParaRPr lang="zh-CN" altLang="en-US" sz="2400" i="0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2033570" y="2865669"/>
            <a:ext cx="8107490" cy="863241"/>
            <a:chOff x="1890751" y="2851381"/>
            <a:chExt cx="8107490" cy="863241"/>
          </a:xfrm>
        </p:grpSpPr>
        <p:sp>
          <p:nvSpPr>
            <p:cNvPr id="49" name="矩形 7"/>
            <p:cNvSpPr/>
            <p:nvPr/>
          </p:nvSpPr>
          <p:spPr>
            <a:xfrm>
              <a:off x="3657599" y="3271012"/>
              <a:ext cx="1313815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ysClr val="window" lastClr="FFFFFF"/>
                  </a:solidFill>
                  <a:latin typeface="+mn-ea"/>
                </a:rPr>
                <a:t>OP</a:t>
              </a:r>
              <a:endParaRPr lang="zh-CN" altLang="en-US" sz="2400" i="0" kern="0" dirty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50" name="矩形 24"/>
            <p:cNvSpPr/>
            <p:nvPr/>
          </p:nvSpPr>
          <p:spPr>
            <a:xfrm>
              <a:off x="4993105" y="3271012"/>
              <a:ext cx="902367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 smtClean="0">
                  <a:solidFill>
                    <a:sysClr val="window" lastClr="FFFFFF"/>
                  </a:solidFill>
                  <a:latin typeface="+mn-ea"/>
                </a:rPr>
                <a:t>R</a:t>
              </a:r>
              <a:r>
                <a:rPr lang="en-US" altLang="zh-CN" sz="2400" i="0" kern="0" baseline="-25000" dirty="0" smtClean="0">
                  <a:solidFill>
                    <a:sysClr val="window" lastClr="FFFFFF"/>
                  </a:solidFill>
                  <a:latin typeface="+mn-ea"/>
                </a:rPr>
                <a:t>s</a:t>
              </a:r>
              <a:endParaRPr lang="zh-CN" altLang="en-US" sz="2400" i="0" kern="0" baseline="-25000" dirty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51" name="矩形 25"/>
            <p:cNvSpPr/>
            <p:nvPr/>
          </p:nvSpPr>
          <p:spPr>
            <a:xfrm>
              <a:off x="5895474" y="3271012"/>
              <a:ext cx="952867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ysClr val="window" lastClr="FFFFFF"/>
                  </a:solidFill>
                  <a:latin typeface="+mn-ea"/>
                </a:rPr>
                <a:t>R</a:t>
              </a:r>
              <a:r>
                <a:rPr lang="en-US" altLang="zh-CN" sz="2400" i="0" kern="0" baseline="-25000" dirty="0">
                  <a:solidFill>
                    <a:sysClr val="window" lastClr="FFFFFF"/>
                  </a:solidFill>
                  <a:latin typeface="+mn-ea"/>
                </a:rPr>
                <a:t>t</a:t>
              </a:r>
              <a:endParaRPr lang="zh-CN" altLang="en-US" sz="2400" i="0" kern="0" baseline="-25000" dirty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52" name="TextBox 32"/>
            <p:cNvSpPr txBox="1"/>
            <p:nvPr/>
          </p:nvSpPr>
          <p:spPr>
            <a:xfrm>
              <a:off x="3763493" y="2863413"/>
              <a:ext cx="11333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+mn-ea"/>
                </a:rPr>
                <a:t>6bits</a:t>
              </a:r>
              <a:endParaRPr lang="zh-CN" altLang="en-US" sz="2400" i="0" kern="0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53" name="矩形 26"/>
            <p:cNvSpPr/>
            <p:nvPr/>
          </p:nvSpPr>
          <p:spPr>
            <a:xfrm>
              <a:off x="6857364" y="3271012"/>
              <a:ext cx="3140877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i="0" kern="0" dirty="0">
                  <a:solidFill>
                    <a:sysClr val="window" lastClr="FFFFFF"/>
                  </a:solidFill>
                  <a:latin typeface="+mn-ea"/>
                </a:rPr>
                <a:t>立即数</a:t>
              </a:r>
              <a:endParaRPr lang="zh-CN" altLang="en-US" sz="2400" i="0" kern="0" dirty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54" name="TextBox 34"/>
            <p:cNvSpPr txBox="1"/>
            <p:nvPr/>
          </p:nvSpPr>
          <p:spPr>
            <a:xfrm>
              <a:off x="4907583" y="2863416"/>
              <a:ext cx="11803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+mn-ea"/>
                </a:rPr>
                <a:t>5bits</a:t>
              </a:r>
              <a:endParaRPr lang="zh-CN" altLang="en-US" sz="2400" i="0" kern="0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55" name="TextBox 35"/>
            <p:cNvSpPr txBox="1"/>
            <p:nvPr/>
          </p:nvSpPr>
          <p:spPr>
            <a:xfrm>
              <a:off x="5771182" y="2851383"/>
              <a:ext cx="12311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+mn-ea"/>
                </a:rPr>
                <a:t>5bits</a:t>
              </a:r>
              <a:endParaRPr lang="zh-CN" altLang="en-US" sz="2400" i="0" kern="0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56" name="TextBox 37"/>
            <p:cNvSpPr txBox="1"/>
            <p:nvPr/>
          </p:nvSpPr>
          <p:spPr>
            <a:xfrm>
              <a:off x="7462369" y="2851381"/>
              <a:ext cx="132068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+mn-ea"/>
                </a:rPr>
                <a:t>16bits</a:t>
              </a:r>
              <a:endParaRPr lang="zh-CN" altLang="en-US" sz="2400" i="0" kern="0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57" name="矩形 7"/>
            <p:cNvSpPr/>
            <p:nvPr/>
          </p:nvSpPr>
          <p:spPr>
            <a:xfrm>
              <a:off x="1890751" y="3285997"/>
              <a:ext cx="1581417" cy="428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0000"/>
                  </a:solidFill>
                  <a:latin typeface="+mn-ea"/>
                </a:rPr>
                <a:t>I </a:t>
              </a:r>
              <a:r>
                <a:rPr lang="zh-CN" altLang="en-US" sz="2400" i="0" kern="0" dirty="0">
                  <a:solidFill>
                    <a:srgbClr val="000000"/>
                  </a:solidFill>
                  <a:latin typeface="+mn-ea"/>
                </a:rPr>
                <a:t>型指令</a:t>
              </a:r>
              <a:endParaRPr lang="zh-CN" altLang="en-US" sz="2400" i="0" kern="0" dirty="0">
                <a:solidFill>
                  <a:srgbClr val="000000"/>
                </a:solidFill>
                <a:latin typeface="+mn-ea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022686" y="4901147"/>
            <a:ext cx="8093842" cy="831374"/>
            <a:chOff x="1904400" y="3837008"/>
            <a:chExt cx="8093842" cy="831374"/>
          </a:xfrm>
        </p:grpSpPr>
        <p:sp>
          <p:nvSpPr>
            <p:cNvPr id="59" name="矩形 7"/>
            <p:cNvSpPr/>
            <p:nvPr/>
          </p:nvSpPr>
          <p:spPr>
            <a:xfrm>
              <a:off x="3609920" y="4239756"/>
              <a:ext cx="1359119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ysClr val="window" lastClr="FFFFFF"/>
                  </a:solidFill>
                  <a:latin typeface="+mn-ea"/>
                </a:rPr>
                <a:t>OP</a:t>
              </a:r>
              <a:endParaRPr lang="zh-CN" altLang="en-US" sz="2400" i="0" kern="0" dirty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60" name="TextBox 42"/>
            <p:cNvSpPr txBox="1"/>
            <p:nvPr/>
          </p:nvSpPr>
          <p:spPr>
            <a:xfrm>
              <a:off x="3790789" y="3837008"/>
              <a:ext cx="112132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+mn-ea"/>
                </a:rPr>
                <a:t>6bits</a:t>
              </a:r>
              <a:endParaRPr lang="zh-CN" altLang="en-US" sz="2400" i="0" kern="0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61" name="矩形 26"/>
            <p:cNvSpPr/>
            <p:nvPr/>
          </p:nvSpPr>
          <p:spPr>
            <a:xfrm>
              <a:off x="4980435" y="4239757"/>
              <a:ext cx="5017807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i="0" kern="0" dirty="0">
                  <a:solidFill>
                    <a:sysClr val="window" lastClr="FFFFFF"/>
                  </a:solidFill>
                  <a:latin typeface="+mn-ea"/>
                </a:rPr>
                <a:t>立即数</a:t>
              </a:r>
              <a:endParaRPr lang="zh-CN" altLang="en-US" sz="2400" i="0" kern="0" dirty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62" name="TextBox 46"/>
            <p:cNvSpPr txBox="1"/>
            <p:nvPr/>
          </p:nvSpPr>
          <p:spPr>
            <a:xfrm>
              <a:off x="6518533" y="3849044"/>
              <a:ext cx="14977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+mn-ea"/>
                </a:rPr>
                <a:t>26bits</a:t>
              </a:r>
              <a:endParaRPr lang="zh-CN" altLang="en-US" sz="2400" i="0" kern="0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63" name="矩形 7"/>
            <p:cNvSpPr/>
            <p:nvPr/>
          </p:nvSpPr>
          <p:spPr>
            <a:xfrm>
              <a:off x="1904400" y="4239756"/>
              <a:ext cx="1581417" cy="428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0000"/>
                  </a:solidFill>
                  <a:latin typeface="+mn-ea"/>
                </a:rPr>
                <a:t>J </a:t>
              </a:r>
              <a:r>
                <a:rPr lang="zh-CN" altLang="en-US" sz="2400" i="0" kern="0" dirty="0">
                  <a:solidFill>
                    <a:srgbClr val="000000"/>
                  </a:solidFill>
                  <a:latin typeface="+mn-ea"/>
                </a:rPr>
                <a:t>型指令</a:t>
              </a:r>
              <a:endParaRPr lang="zh-CN" altLang="en-US" sz="2400" i="0" kern="0" dirty="0">
                <a:solidFill>
                  <a:srgbClr val="000000"/>
                </a:solidFill>
                <a:latin typeface="+mn-ea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2140263" y="2307056"/>
            <a:ext cx="7689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solidFill>
                  <a:srgbClr val="9966FF"/>
                </a:solidFill>
                <a:sym typeface="Wingdings" panose="05000000000000000000" pitchFamily="2" charset="2"/>
              </a:rPr>
              <a:t> </a:t>
            </a:r>
            <a:r>
              <a:rPr lang="en-US" altLang="zh-CN" sz="2400" dirty="0" err="1" smtClean="0">
                <a:latin typeface="+mn-ea"/>
                <a:sym typeface="微软雅黑" panose="020B0503020204020204" pitchFamily="34" charset="-122"/>
              </a:rPr>
              <a:t>R</a:t>
            </a:r>
            <a:r>
              <a:rPr lang="en-US" altLang="zh-CN" sz="2400" baseline="-25000" dirty="0" err="1" smtClean="0">
                <a:latin typeface="+mn-ea"/>
                <a:sym typeface="微软雅黑" panose="020B0503020204020204" pitchFamily="34" charset="-122"/>
              </a:rPr>
              <a:t>s</a:t>
            </a:r>
            <a:r>
              <a:rPr lang="en-US" altLang="zh-CN" sz="2400" baseline="-25000" dirty="0" smtClean="0">
                <a:latin typeface="+mn-ea"/>
                <a:sym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+mn-ea"/>
                <a:sym typeface="微软雅黑" panose="020B0503020204020204" pitchFamily="34" charset="-122"/>
              </a:rPr>
              <a:t>, </a:t>
            </a:r>
            <a:r>
              <a:rPr lang="en-US" altLang="zh-CN" sz="2400" dirty="0" err="1" smtClean="0">
                <a:latin typeface="+mn-ea"/>
                <a:sym typeface="微软雅黑" panose="020B0503020204020204" pitchFamily="34" charset="-122"/>
              </a:rPr>
              <a:t>R</a:t>
            </a:r>
            <a:r>
              <a:rPr lang="en-US" altLang="zh-CN" sz="2400" baseline="-25000" dirty="0" err="1" smtClean="0">
                <a:latin typeface="+mn-ea"/>
                <a:sym typeface="微软雅黑" panose="020B0503020204020204" pitchFamily="34" charset="-122"/>
              </a:rPr>
              <a:t>t</a:t>
            </a:r>
            <a:r>
              <a:rPr lang="zh-CN" altLang="en-US" sz="2400" dirty="0" smtClean="0">
                <a:latin typeface="+mn-ea"/>
                <a:sym typeface="微软雅黑" panose="020B0503020204020204" pitchFamily="34" charset="-122"/>
              </a:rPr>
              <a:t>分别为第一、二源操作数；</a:t>
            </a:r>
            <a:r>
              <a:rPr lang="en-US" altLang="zh-CN" sz="2400" dirty="0" smtClean="0">
                <a:latin typeface="+mn-ea"/>
                <a:sym typeface="微软雅黑" panose="020B0503020204020204" pitchFamily="34" charset="-122"/>
              </a:rPr>
              <a:t>R</a:t>
            </a:r>
            <a:r>
              <a:rPr lang="en-US" altLang="zh-CN" sz="2400" baseline="-25000" dirty="0" smtClean="0">
                <a:latin typeface="+mn-ea"/>
                <a:sym typeface="微软雅黑" panose="020B0503020204020204" pitchFamily="34" charset="-122"/>
              </a:rPr>
              <a:t>d</a:t>
            </a:r>
            <a:r>
              <a:rPr lang="zh-CN" altLang="en-US" sz="2400" dirty="0" smtClean="0">
                <a:latin typeface="+mn-ea"/>
                <a:sym typeface="微软雅黑" panose="020B0503020204020204" pitchFamily="34" charset="-122"/>
              </a:rPr>
              <a:t>为目标操作数；</a:t>
            </a:r>
            <a:endParaRPr lang="zh-CN" altLang="en-US" sz="2400" dirty="0" smtClean="0"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132795" y="3796937"/>
            <a:ext cx="9149721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66FF"/>
                </a:solidFill>
                <a:sym typeface="Wingdings" panose="05000000000000000000" pitchFamily="2" charset="2"/>
              </a:rPr>
              <a:t> </a:t>
            </a:r>
            <a:r>
              <a:rPr lang="zh-CN" altLang="en-US" sz="2400" dirty="0" smtClean="0">
                <a:latin typeface="+mn-ea"/>
                <a:sym typeface="微软雅黑" panose="020B0503020204020204" pitchFamily="34" charset="-122"/>
              </a:rPr>
              <a:t>双目</a:t>
            </a:r>
            <a:r>
              <a:rPr lang="zh-CN" altLang="en-US" sz="2400" dirty="0">
                <a:latin typeface="+mn-ea"/>
                <a:sym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latin typeface="+mn-ea"/>
                <a:sym typeface="微软雅黑" panose="020B0503020204020204" pitchFamily="34" charset="-122"/>
              </a:rPr>
              <a:t>Load/Store: </a:t>
            </a:r>
            <a:r>
              <a:rPr lang="en-US" altLang="zh-CN" sz="2400" dirty="0" err="1" smtClean="0">
                <a:latin typeface="+mn-ea"/>
                <a:sym typeface="微软雅黑" panose="020B0503020204020204" pitchFamily="34" charset="-122"/>
              </a:rPr>
              <a:t>Rs</a:t>
            </a:r>
            <a:r>
              <a:rPr lang="zh-CN" altLang="en-US" sz="2400" dirty="0" smtClean="0">
                <a:latin typeface="+mn-ea"/>
                <a:sym typeface="微软雅黑" panose="020B0503020204020204" pitchFamily="34" charset="-122"/>
              </a:rPr>
              <a:t>和立即数是源操作数，</a:t>
            </a:r>
            <a:r>
              <a:rPr lang="en-US" altLang="zh-CN" sz="2400" dirty="0" err="1" smtClean="0">
                <a:latin typeface="+mn-ea"/>
                <a:sym typeface="微软雅黑" panose="020B0503020204020204" pitchFamily="34" charset="-122"/>
              </a:rPr>
              <a:t>Rt</a:t>
            </a:r>
            <a:r>
              <a:rPr lang="zh-CN" altLang="en-US" sz="2400" dirty="0">
                <a:latin typeface="+mn-ea"/>
                <a:sym typeface="微软雅黑" panose="020B0503020204020204" pitchFamily="34" charset="-122"/>
              </a:rPr>
              <a:t>为目标</a:t>
            </a:r>
            <a:r>
              <a:rPr lang="zh-CN" altLang="en-US" sz="2400" dirty="0" smtClean="0">
                <a:latin typeface="+mn-ea"/>
                <a:sym typeface="微软雅黑" panose="020B0503020204020204" pitchFamily="34" charset="-122"/>
              </a:rPr>
              <a:t>操作数；</a:t>
            </a:r>
            <a:endParaRPr lang="en-US" altLang="zh-CN" sz="2400" dirty="0" smtClean="0">
              <a:latin typeface="+mn-ea"/>
              <a:sym typeface="微软雅黑" panose="020B0503020204020204" pitchFamily="34" charset="-122"/>
            </a:endParaRPr>
          </a:p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solidFill>
                  <a:srgbClr val="9966FF"/>
                </a:solidFill>
                <a:sym typeface="Wingdings" panose="05000000000000000000" pitchFamily="2" charset="2"/>
              </a:rPr>
              <a:t> </a:t>
            </a:r>
            <a:r>
              <a:rPr lang="zh-CN" altLang="en-US" sz="2400" dirty="0" smtClean="0">
                <a:latin typeface="+mn-ea"/>
                <a:sym typeface="微软雅黑" panose="020B0503020204020204" pitchFamily="34" charset="-122"/>
              </a:rPr>
              <a:t>条件转移</a:t>
            </a:r>
            <a:r>
              <a:rPr lang="en-US" altLang="zh-CN" sz="2400" dirty="0" smtClean="0">
                <a:latin typeface="+mn-ea"/>
                <a:sym typeface="微软雅黑" panose="020B0503020204020204" pitchFamily="34" charset="-122"/>
              </a:rPr>
              <a:t>:  </a:t>
            </a:r>
            <a:r>
              <a:rPr lang="en-US" altLang="zh-CN" sz="2400" dirty="0" err="1" smtClean="0">
                <a:latin typeface="+mn-ea"/>
                <a:sym typeface="微软雅黑" panose="020B0503020204020204" pitchFamily="34" charset="-122"/>
              </a:rPr>
              <a:t>Rs</a:t>
            </a:r>
            <a:r>
              <a:rPr lang="en-US" altLang="zh-CN" sz="2400" dirty="0" smtClean="0">
                <a:latin typeface="+mn-ea"/>
                <a:sym typeface="微软雅黑" panose="020B0503020204020204" pitchFamily="34" charset="-122"/>
              </a:rPr>
              <a:t>, </a:t>
            </a:r>
            <a:r>
              <a:rPr lang="en-US" altLang="zh-CN" sz="2400" dirty="0" err="1" smtClean="0">
                <a:latin typeface="+mn-ea"/>
                <a:sym typeface="微软雅黑" panose="020B0503020204020204" pitchFamily="34" charset="-122"/>
              </a:rPr>
              <a:t>Rt</a:t>
            </a:r>
            <a:r>
              <a:rPr lang="zh-CN" altLang="en-US" sz="2400" dirty="0" smtClean="0">
                <a:latin typeface="+mn-ea"/>
                <a:sym typeface="微软雅黑" panose="020B0503020204020204" pitchFamily="34" charset="-122"/>
              </a:rPr>
              <a:t>均为源操作数；</a:t>
            </a:r>
            <a:endParaRPr lang="zh-CN" altLang="en-US" sz="2400" dirty="0"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153498" y="5983652"/>
            <a:ext cx="85227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  <a:sym typeface="微软雅黑" panose="020B0503020204020204" pitchFamily="34" charset="-122"/>
              </a:rPr>
              <a:t> 26位立即</a:t>
            </a:r>
            <a:r>
              <a:rPr lang="zh-CN" altLang="en-US" sz="2400" dirty="0">
                <a:latin typeface="+mn-ea"/>
                <a:sym typeface="微软雅黑" panose="020B0503020204020204" pitchFamily="34" charset="-122"/>
              </a:rPr>
              <a:t>数作为跳</a:t>
            </a:r>
            <a:r>
              <a:rPr lang="zh-CN" altLang="en-US" sz="2400" dirty="0" smtClean="0">
                <a:latin typeface="+mn-ea"/>
                <a:sym typeface="微软雅黑" panose="020B0503020204020204" pitchFamily="34" charset="-122"/>
              </a:rPr>
              <a:t>转目标地址的部分地址</a:t>
            </a:r>
            <a:endParaRPr lang="zh-CN" altLang="en-US" sz="2400" dirty="0">
              <a:latin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 animBg="1"/>
      <p:bldP spid="42" grpId="0"/>
      <p:bldP spid="43" grpId="0"/>
      <p:bldP spid="44" grpId="0"/>
      <p:bldP spid="45" grpId="0"/>
      <p:bldP spid="46" grpId="0"/>
      <p:bldP spid="47" grpId="0"/>
      <p:bldP spid="64" grpId="0"/>
      <p:bldP spid="65" grpId="0"/>
      <p:bldP spid="6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3945" y="205851"/>
            <a:ext cx="237680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8.6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MIPS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指令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713945" y="1800189"/>
          <a:ext cx="6408505" cy="4518384"/>
        </p:xfrm>
        <a:graphic>
          <a:graphicData uri="http://schemas.openxmlformats.org/drawingml/2006/table">
            <a:tbl>
              <a:tblPr/>
              <a:tblGrid>
                <a:gridCol w="1052137"/>
                <a:gridCol w="1349869"/>
                <a:gridCol w="4006499"/>
              </a:tblGrid>
              <a:tr h="42634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寄存器名 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寄存器编号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l" ea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用途说明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482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$s0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l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保存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固定的常数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18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$at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l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汇编器的临时变量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30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$v0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～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$v1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～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l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子函数调用返回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结果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91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$a0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～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$a3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～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l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函数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调用参数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～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977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$t0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～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$t7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～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l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临时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变量，函数调用时不需要保存和恢复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6896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$s0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～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$s7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～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l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函数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调用时需要保存和恢复的寄存器变量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00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$t8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～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$t9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24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～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25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l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临时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变量，函数调用时不需要保存和恢复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622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$k0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～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$k1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26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～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27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l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中断、异常处理程序使用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986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$gp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28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l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全局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指针变量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(Global Pointer)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4967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$sp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29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l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堆栈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指针变量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(Stack Pointer)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21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$fp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l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帧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指针变量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(Frame Pointer)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34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$ra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31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4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l" ea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ct val="80000"/>
                        <a:buNone/>
                      </a:pP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返回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地址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(Return Address)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7698659" y="2034934"/>
            <a:ext cx="4055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 smtClean="0">
                <a:solidFill>
                  <a:srgbClr val="9966FF"/>
                </a:solidFill>
                <a:sym typeface="Wingdings" panose="05000000000000000000" pitchFamily="2" charset="2"/>
              </a:rPr>
              <a:t> </a:t>
            </a:r>
            <a:r>
              <a:rPr lang="zh-CN" altLang="en-US" sz="2400" dirty="0" smtClean="0">
                <a:latin typeface="+mn-ea"/>
              </a:rPr>
              <a:t>还有</a:t>
            </a:r>
            <a:r>
              <a:rPr lang="en-US" altLang="zh-CN" sz="2400" dirty="0" smtClean="0">
                <a:latin typeface="+mn-ea"/>
              </a:rPr>
              <a:t>32</a:t>
            </a:r>
            <a:r>
              <a:rPr lang="zh-CN" altLang="en-US" sz="2400" dirty="0" smtClean="0">
                <a:latin typeface="+mn-ea"/>
              </a:rPr>
              <a:t>个</a:t>
            </a:r>
            <a:r>
              <a:rPr lang="en-US" altLang="zh-CN" sz="2400" dirty="0" smtClean="0">
                <a:latin typeface="+mn-ea"/>
              </a:rPr>
              <a:t>32</a:t>
            </a:r>
            <a:r>
              <a:rPr lang="zh-CN" altLang="en-US" sz="2400" dirty="0" smtClean="0">
                <a:latin typeface="+mn-ea"/>
              </a:rPr>
              <a:t>位单精度浮点寄存器</a:t>
            </a:r>
            <a:r>
              <a:rPr lang="en-US" altLang="zh-CN" sz="2400" i="1" dirty="0" smtClean="0">
                <a:latin typeface="+mn-ea"/>
              </a:rPr>
              <a:t>f</a:t>
            </a:r>
            <a:r>
              <a:rPr lang="en-US" altLang="zh-CN" sz="2400" i="1" baseline="-5000" dirty="0" smtClean="0">
                <a:latin typeface="+mn-ea"/>
              </a:rPr>
              <a:t>0</a:t>
            </a:r>
            <a:r>
              <a:rPr lang="en-US" altLang="zh-CN" sz="2400" i="1" dirty="0" smtClean="0">
                <a:latin typeface="+mn-ea"/>
              </a:rPr>
              <a:t>-f</a:t>
            </a:r>
            <a:r>
              <a:rPr lang="en-US" altLang="zh-CN" sz="2400" i="1" baseline="-5000" dirty="0" smtClean="0">
                <a:latin typeface="+mn-ea"/>
              </a:rPr>
              <a:t>31</a:t>
            </a:r>
            <a:endParaRPr lang="zh-CN" altLang="en-US" sz="2400" i="1" baseline="-5000" dirty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69172" y="3426107"/>
            <a:ext cx="3985146" cy="22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</a:rPr>
              <a:t>还有</a:t>
            </a:r>
            <a:r>
              <a:rPr lang="en-US" altLang="zh-CN" sz="2400" dirty="0" smtClean="0">
                <a:latin typeface="+mn-ea"/>
              </a:rPr>
              <a:t>2</a:t>
            </a:r>
            <a:r>
              <a:rPr lang="zh-CN" altLang="en-US" sz="2400" dirty="0" smtClean="0">
                <a:latin typeface="+mn-ea"/>
              </a:rPr>
              <a:t>个</a:t>
            </a:r>
            <a:r>
              <a:rPr lang="en-US" altLang="zh-CN" sz="2400" dirty="0" smtClean="0">
                <a:latin typeface="+mn-ea"/>
              </a:rPr>
              <a:t>32</a:t>
            </a:r>
            <a:r>
              <a:rPr lang="zh-CN" altLang="en-US" sz="2400" dirty="0" smtClean="0">
                <a:latin typeface="+mn-ea"/>
              </a:rPr>
              <a:t>位乘、商寄存器 </a:t>
            </a:r>
            <a:r>
              <a:rPr lang="en-US" altLang="zh-CN" sz="2400" dirty="0" smtClean="0">
                <a:latin typeface="+mn-ea"/>
              </a:rPr>
              <a:t>H</a:t>
            </a:r>
            <a:r>
              <a:rPr lang="en-US" altLang="zh-CN" sz="2400" baseline="-5000" dirty="0" smtClean="0">
                <a:latin typeface="+mn-ea"/>
              </a:rPr>
              <a:t>i</a:t>
            </a:r>
            <a:r>
              <a:rPr lang="zh-CN" altLang="en-US" sz="2400" baseline="-5000" dirty="0" smtClean="0">
                <a:latin typeface="+mn-ea"/>
              </a:rPr>
              <a:t> </a:t>
            </a:r>
            <a:r>
              <a:rPr lang="zh-CN" altLang="en-US" sz="2400" dirty="0" smtClean="0">
                <a:latin typeface="+mn-ea"/>
              </a:rPr>
              <a:t>和</a:t>
            </a:r>
            <a:r>
              <a:rPr lang="en-US" altLang="zh-CN" sz="2400" dirty="0" smtClean="0">
                <a:latin typeface="+mn-ea"/>
              </a:rPr>
              <a:t>L</a:t>
            </a:r>
            <a:r>
              <a:rPr lang="en-US" altLang="zh-CN" sz="2400" baseline="-5000" dirty="0" smtClean="0">
                <a:latin typeface="+mn-ea"/>
              </a:rPr>
              <a:t>0</a:t>
            </a:r>
            <a:r>
              <a:rPr lang="zh-CN" altLang="en-US" sz="2400" dirty="0" smtClean="0">
                <a:latin typeface="+mn-ea"/>
              </a:rPr>
              <a:t>；乘法法分别存放</a:t>
            </a:r>
            <a:r>
              <a:rPr lang="en-US" altLang="zh-CN" sz="2400" dirty="0" smtClean="0">
                <a:latin typeface="+mn-ea"/>
              </a:rPr>
              <a:t>64</a:t>
            </a:r>
            <a:r>
              <a:rPr lang="zh-CN" altLang="en-US" sz="2400" dirty="0" smtClean="0">
                <a:latin typeface="+mn-ea"/>
              </a:rPr>
              <a:t>位乘积的高、低 </a:t>
            </a:r>
            <a:r>
              <a:rPr lang="en-US" altLang="zh-CN" sz="2400" dirty="0" smtClean="0">
                <a:latin typeface="+mn-ea"/>
              </a:rPr>
              <a:t>32</a:t>
            </a:r>
            <a:r>
              <a:rPr lang="zh-CN" altLang="en-US" sz="2400" dirty="0" smtClean="0">
                <a:latin typeface="+mn-ea"/>
              </a:rPr>
              <a:t>位；除法时分别存放余数和商。</a:t>
            </a:r>
            <a:endParaRPr lang="zh-CN" altLang="en-US" sz="2400" i="1" baseline="-5000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3945" y="1003020"/>
            <a:ext cx="434475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3.MIPS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使用的寄存器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3945" y="205851"/>
            <a:ext cx="237680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8.6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MIPS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指令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7" name="内容占位符 4"/>
          <p:cNvGraphicFramePr/>
          <p:nvPr/>
        </p:nvGraphicFramePr>
        <p:xfrm>
          <a:off x="1283558" y="1651841"/>
          <a:ext cx="5441707" cy="408986"/>
        </p:xfrm>
        <a:graphic>
          <a:graphicData uri="http://schemas.openxmlformats.org/drawingml/2006/table">
            <a:tbl>
              <a:tblPr firstRow="1" bandRow="1"/>
              <a:tblGrid>
                <a:gridCol w="869707"/>
                <a:gridCol w="899651"/>
                <a:gridCol w="943897"/>
                <a:gridCol w="868667"/>
                <a:gridCol w="871643"/>
                <a:gridCol w="988142"/>
              </a:tblGrid>
              <a:tr h="4036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6bits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5bits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5bits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5bits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5bits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 6bits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15795" y="2063161"/>
          <a:ext cx="6607676" cy="3788235"/>
        </p:xfrm>
        <a:graphic>
          <a:graphicData uri="http://schemas.openxmlformats.org/drawingml/2006/table">
            <a:tbl>
              <a:tblPr firstRow="1" bandRow="1"/>
              <a:tblGrid>
                <a:gridCol w="870553"/>
                <a:gridCol w="648929"/>
                <a:gridCol w="855407"/>
                <a:gridCol w="870155"/>
                <a:gridCol w="914400"/>
                <a:gridCol w="1135626"/>
                <a:gridCol w="1312606"/>
              </a:tblGrid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rgbClr val="0000FF"/>
                          </a:solidFill>
                        </a:rPr>
                        <a:t>rd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shamt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funct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add</a:t>
                      </a:r>
                      <a:endParaRPr lang="zh-CN" altLang="en-US" sz="2000" b="1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32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zh-CN" altLang="en-US" sz="2000" b="0" baseline="-2500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sub</a:t>
                      </a:r>
                      <a:endParaRPr lang="zh-CN" altLang="en-US" sz="2000" b="1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34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zh-CN" altLang="en-US" sz="2000" b="0" baseline="-2500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and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36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or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37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nor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39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sll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Reg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Reg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en-US" altLang="zh-CN" sz="2000" b="0" baseline="-25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srl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0" kern="12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Reg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dirty="0" err="1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jr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800" b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800" b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7657271" y="3742195"/>
          <a:ext cx="3898091" cy="421917"/>
        </p:xfrm>
        <a:graphic>
          <a:graphicData uri="http://schemas.openxmlformats.org/drawingml/2006/table">
            <a:tbl>
              <a:tblPr firstRow="1" bandRow="1"/>
              <a:tblGrid>
                <a:gridCol w="630219"/>
                <a:gridCol w="656701"/>
                <a:gridCol w="562887"/>
                <a:gridCol w="813059"/>
                <a:gridCol w="703610"/>
                <a:gridCol w="531615"/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2017" marB="52017">
                    <a:lnL w="127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18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2105" marB="52105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19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2105" marB="52105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17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2105" marB="52105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2017" marB="52017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32</a:t>
                      </a:r>
                      <a:endParaRPr lang="zh-CN" altLang="en-US" sz="2000" dirty="0"/>
                    </a:p>
                  </a:txBody>
                  <a:tcPr marL="103852" marR="103852" marT="52017" marB="52017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10" name="内容占位符 2"/>
          <p:cNvSpPr txBox="1"/>
          <p:nvPr/>
        </p:nvSpPr>
        <p:spPr bwMode="auto">
          <a:xfrm>
            <a:off x="7738386" y="2774360"/>
            <a:ext cx="3735860" cy="504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C000"/>
              </a:buClr>
              <a:buSz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-65" charset="0"/>
                <a:ea typeface="微软雅黑" panose="020B0503020204020204" pitchFamily="34" charset="-122"/>
                <a:cs typeface="+mn-cs"/>
              </a:rPr>
              <a:t>add $s1,$s2,$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-65" charset="0"/>
                <a:ea typeface="微软雅黑" panose="020B0503020204020204" pitchFamily="34" charset="-122"/>
                <a:cs typeface="+mn-cs"/>
              </a:rPr>
              <a:t>s3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3600" y="976313"/>
            <a:ext cx="416777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4.MIPS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使用的寄存器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12" name="内容占位符 2"/>
          <p:cNvSpPr txBox="1"/>
          <p:nvPr/>
        </p:nvSpPr>
        <p:spPr bwMode="auto">
          <a:xfrm>
            <a:off x="7949382" y="4809913"/>
            <a:ext cx="3605980" cy="504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None/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机器码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0x2538820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63440" y="6045692"/>
            <a:ext cx="124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R</a:t>
            </a:r>
            <a:r>
              <a:rPr lang="zh-CN" altLang="en-US" b="1" dirty="0" smtClean="0"/>
              <a:t>型指令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3945" y="205851"/>
            <a:ext cx="237680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8.6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MIPS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指令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1725" y="961565"/>
            <a:ext cx="416777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5.MIPS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的寻址方式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7" name="Text Box 50"/>
          <p:cNvSpPr txBox="1">
            <a:spLocks noChangeArrowheads="1"/>
          </p:cNvSpPr>
          <p:nvPr/>
        </p:nvSpPr>
        <p:spPr bwMode="auto">
          <a:xfrm>
            <a:off x="1695487" y="1472355"/>
            <a:ext cx="8185493" cy="63094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200"/>
              </a:lnSpc>
              <a:spcBef>
                <a:spcPts val="0"/>
              </a:spcBef>
              <a:defRPr/>
            </a:pPr>
            <a:r>
              <a:rPr lang="zh-CN" altLang="en-US" sz="2400" dirty="0" smtClean="0">
                <a:solidFill>
                  <a:srgbClr val="9966FF"/>
                </a:solidFill>
                <a:latin typeface="+mn-ea"/>
              </a:rPr>
              <a:t> </a:t>
            </a:r>
            <a:r>
              <a:rPr kumimoji="1" lang="zh-CN" altLang="en-US" sz="2400" kern="1200" cap="none" spc="0" normalizeH="0" baseline="0" noProof="0" dirty="0" smtClean="0">
                <a:latin typeface="+mn-ea"/>
                <a:cs typeface="Times New Roman" panose="02020603050405020304" pitchFamily="18" charset="0"/>
              </a:rPr>
              <a:t>在</a:t>
            </a:r>
            <a:r>
              <a:rPr kumimoji="1" lang="en-US" altLang="zh-CN" sz="2400" kern="1200" cap="none" spc="0" normalizeH="0" baseline="0" noProof="0" dirty="0">
                <a:latin typeface="+mn-ea"/>
                <a:cs typeface="Times New Roman" panose="02020603050405020304" pitchFamily="18" charset="0"/>
              </a:rPr>
              <a:t>MIPS32</a:t>
            </a:r>
            <a:r>
              <a:rPr kumimoji="1" lang="zh-CN" altLang="en-US" sz="2400" kern="1200" cap="none" spc="0" normalizeH="0" baseline="0" noProof="0" dirty="0">
                <a:latin typeface="+mn-ea"/>
                <a:cs typeface="Times New Roman" panose="02020603050405020304" pitchFamily="18" charset="0"/>
              </a:rPr>
              <a:t>指令集中，</a:t>
            </a:r>
            <a:r>
              <a:rPr kumimoji="1" lang="zh-CN" altLang="en-US" sz="2400" b="1" kern="1200" cap="none" spc="0" normalizeH="0" baseline="0" noProof="0" dirty="0" smtClean="0">
                <a:latin typeface="+mn-ea"/>
                <a:cs typeface="Times New Roman" panose="02020603050405020304" pitchFamily="18" charset="0"/>
              </a:rPr>
              <a:t>不单</a:t>
            </a:r>
            <a:r>
              <a:rPr kumimoji="1" lang="zh-CN" altLang="en-US" sz="2400" b="1" kern="1200" cap="none" spc="0" normalizeH="0" baseline="0" noProof="0" dirty="0">
                <a:latin typeface="+mn-ea"/>
                <a:cs typeface="Times New Roman" panose="02020603050405020304" pitchFamily="18" charset="0"/>
              </a:rPr>
              <a:t>设寻址方式</a:t>
            </a:r>
            <a:r>
              <a:rPr kumimoji="1" lang="zh-CN" altLang="en-US" sz="2400" kern="1200" cap="none" spc="0" normalizeH="0" baseline="0" noProof="0" dirty="0">
                <a:latin typeface="+mn-ea"/>
                <a:cs typeface="Times New Roman" panose="02020603050405020304" pitchFamily="18" charset="0"/>
              </a:rPr>
              <a:t>说明</a:t>
            </a:r>
            <a:r>
              <a:rPr kumimoji="1" lang="zh-CN" altLang="en-US" sz="2400" kern="1200" cap="none" spc="0" normalizeH="0" baseline="0" noProof="0" dirty="0" smtClean="0">
                <a:latin typeface="+mn-ea"/>
                <a:cs typeface="Times New Roman" panose="02020603050405020304" pitchFamily="18" charset="0"/>
              </a:rPr>
              <a:t>字段</a:t>
            </a:r>
            <a:endParaRPr kumimoji="1" lang="zh-CN" altLang="en-US" sz="2400" kern="1200" cap="none" spc="0" normalizeH="0" baseline="0" noProof="0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190910" y="2198888"/>
            <a:ext cx="9213509" cy="475311"/>
            <a:chOff x="1145147" y="5543629"/>
            <a:chExt cx="9213509" cy="475311"/>
          </a:xfrm>
        </p:grpSpPr>
        <p:sp>
          <p:nvSpPr>
            <p:cNvPr id="9" name="Text Box 50"/>
            <p:cNvSpPr txBox="1">
              <a:spLocks noChangeArrowheads="1"/>
            </p:cNvSpPr>
            <p:nvPr/>
          </p:nvSpPr>
          <p:spPr bwMode="auto">
            <a:xfrm>
              <a:off x="1145147" y="5557275"/>
              <a:ext cx="1911952" cy="46166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kumimoji="1" lang="zh-CN" altLang="en-US" sz="2400" kern="1200" cap="none" spc="0" normalizeH="0" baseline="0" noProof="0" dirty="0" smtClean="0">
                  <a:latin typeface="+mn-ea"/>
                  <a:cs typeface="Times New Roman" panose="02020603050405020304" pitchFamily="18" charset="0"/>
                </a:rPr>
                <a:t> </a:t>
              </a:r>
              <a:r>
                <a:rPr lang="zh-CN" altLang="en-US" sz="2400" dirty="0">
                  <a:solidFill>
                    <a:srgbClr val="9966FF"/>
                  </a:solidFill>
                  <a:sym typeface="Wingdings" panose="05000000000000000000" pitchFamily="2" charset="2"/>
                </a:rPr>
                <a:t> </a:t>
              </a:r>
              <a:r>
                <a:rPr kumimoji="1" lang="en-US" altLang="zh-CN" sz="2400" kern="1200" cap="none" spc="0" normalizeH="0" baseline="0" noProof="0" dirty="0" smtClean="0">
                  <a:latin typeface="+mn-ea"/>
                  <a:cs typeface="Times New Roman" panose="02020603050405020304" pitchFamily="18" charset="0"/>
                </a:rPr>
                <a:t>R</a:t>
              </a:r>
              <a:r>
                <a:rPr kumimoji="1" lang="zh-CN" altLang="en-US" sz="2400" kern="1200" cap="none" spc="0" normalizeH="0" baseline="0" noProof="0" dirty="0">
                  <a:latin typeface="+mn-ea"/>
                  <a:cs typeface="Times New Roman" panose="02020603050405020304" pitchFamily="18" charset="0"/>
                </a:rPr>
                <a:t>型指令：</a:t>
              </a:r>
              <a:endParaRPr kumimoji="1" lang="zh-CN" altLang="en-US" sz="2400" kern="1200" cap="none" spc="0" normalizeH="0" baseline="0" noProof="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50"/>
            <p:cNvSpPr txBox="1">
              <a:spLocks noChangeArrowheads="1"/>
            </p:cNvSpPr>
            <p:nvPr/>
          </p:nvSpPr>
          <p:spPr bwMode="auto">
            <a:xfrm>
              <a:off x="2972743" y="5543629"/>
              <a:ext cx="7385913" cy="46166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defTabSz="914400"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400" kern="1200" cap="none" spc="0" normalizeH="0" baseline="0" noProof="0" dirty="0">
                  <a:latin typeface="+mn-ea"/>
                  <a:cs typeface="Times New Roman" panose="02020603050405020304" pitchFamily="18" charset="0"/>
                </a:rPr>
                <a:t>由</a:t>
              </a:r>
              <a:r>
                <a:rPr kumimoji="1" lang="en-US" altLang="zh-CN" sz="2400" kern="1200" cap="none" spc="0" normalizeH="0" baseline="0" noProof="0" dirty="0">
                  <a:latin typeface="+mn-ea"/>
                  <a:cs typeface="Times New Roman" panose="02020603050405020304" pitchFamily="18" charset="0"/>
                </a:rPr>
                <a:t>op</a:t>
              </a:r>
              <a:r>
                <a:rPr kumimoji="1" lang="zh-CN" altLang="en-US" sz="2400" kern="1200" cap="none" spc="0" normalizeH="0" baseline="0" noProof="0" dirty="0">
                  <a:latin typeface="+mn-ea"/>
                  <a:cs typeface="Times New Roman" panose="02020603050405020304" pitchFamily="18" charset="0"/>
                </a:rPr>
                <a:t>和</a:t>
              </a:r>
              <a:r>
                <a:rPr kumimoji="1" lang="en-US" altLang="zh-CN" sz="2400" kern="1200" cap="none" spc="0" normalizeH="0" baseline="0" noProof="0" dirty="0" err="1" smtClean="0">
                  <a:latin typeface="+mn-ea"/>
                  <a:cs typeface="Times New Roman" panose="02020603050405020304" pitchFamily="18" charset="0"/>
                </a:rPr>
                <a:t>funct</a:t>
              </a:r>
              <a:r>
                <a:rPr kumimoji="1" lang="zh-CN" altLang="en-US" sz="2400" kern="1200" cap="none" spc="0" normalizeH="0" baseline="0" noProof="0" dirty="0" smtClean="0">
                  <a:latin typeface="+mn-ea"/>
                  <a:cs typeface="Times New Roman" panose="02020603050405020304" pitchFamily="18" charset="0"/>
                </a:rPr>
                <a:t>字段</a:t>
              </a:r>
              <a:r>
                <a:rPr kumimoji="1" lang="zh-CN" altLang="en-US" sz="2400" kern="1200" cap="none" spc="0" normalizeH="0" baseline="0" noProof="0" dirty="0">
                  <a:latin typeface="+mn-ea"/>
                  <a:cs typeface="Times New Roman" panose="02020603050405020304" pitchFamily="18" charset="0"/>
                </a:rPr>
                <a:t>共同隐含说明当前的</a:t>
              </a:r>
              <a:r>
                <a:rPr kumimoji="1" lang="zh-CN" altLang="en-US" sz="2400" kern="1200" cap="none" spc="0" normalizeH="0" baseline="0" noProof="0" dirty="0" smtClean="0">
                  <a:latin typeface="+mn-ea"/>
                  <a:cs typeface="Times New Roman" panose="02020603050405020304" pitchFamily="18" charset="0"/>
                </a:rPr>
                <a:t>寻址方式；</a:t>
              </a:r>
              <a:endParaRPr kumimoji="1" lang="zh-CN" altLang="en-US" sz="2400" kern="1200" cap="none" spc="0" normalizeH="0" baseline="0" noProof="0" dirty="0"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367943" y="3768899"/>
            <a:ext cx="8399369" cy="644589"/>
            <a:chOff x="1868477" y="4492230"/>
            <a:chExt cx="8399369" cy="644589"/>
          </a:xfrm>
        </p:grpSpPr>
        <p:sp>
          <p:nvSpPr>
            <p:cNvPr id="12" name="Text Box 50"/>
            <p:cNvSpPr txBox="1">
              <a:spLocks noChangeArrowheads="1"/>
            </p:cNvSpPr>
            <p:nvPr/>
          </p:nvSpPr>
          <p:spPr bwMode="auto">
            <a:xfrm>
              <a:off x="1868477" y="4505877"/>
              <a:ext cx="2553399" cy="63094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00"/>
                </a:lnSpc>
                <a:spcBef>
                  <a:spcPts val="0"/>
                </a:spcBef>
                <a:defRPr/>
              </a:pPr>
              <a:r>
                <a:rPr lang="zh-CN" altLang="en-US" sz="2400" dirty="0">
                  <a:solidFill>
                    <a:srgbClr val="9966FF"/>
                  </a:solidFill>
                  <a:sym typeface="Wingdings" panose="05000000000000000000" pitchFamily="2" charset="2"/>
                </a:rPr>
                <a:t> </a:t>
              </a:r>
              <a:r>
                <a:rPr kumimoji="1" lang="en-US" altLang="zh-CN" sz="2400" kern="1200" cap="none" spc="0" normalizeH="0" baseline="0" noProof="0" dirty="0" smtClean="0">
                  <a:latin typeface="+mn-ea"/>
                  <a:cs typeface="Times New Roman" panose="02020603050405020304" pitchFamily="18" charset="0"/>
                </a:rPr>
                <a:t>I</a:t>
              </a:r>
              <a:r>
                <a:rPr kumimoji="1" lang="zh-CN" altLang="en-US" sz="2400" kern="1200" cap="none" spc="0" normalizeH="0" baseline="0" noProof="0" dirty="0">
                  <a:latin typeface="+mn-ea"/>
                  <a:cs typeface="Times New Roman" panose="02020603050405020304" pitchFamily="18" charset="0"/>
                </a:rPr>
                <a:t>型和</a:t>
              </a:r>
              <a:r>
                <a:rPr kumimoji="1" lang="en-US" altLang="zh-CN" sz="2400" kern="1200" cap="none" spc="0" normalizeH="0" baseline="0" noProof="0" dirty="0">
                  <a:latin typeface="+mn-ea"/>
                  <a:cs typeface="Times New Roman" panose="02020603050405020304" pitchFamily="18" charset="0"/>
                </a:rPr>
                <a:t>J</a:t>
              </a:r>
              <a:r>
                <a:rPr kumimoji="1" lang="zh-CN" altLang="en-US" sz="2400" kern="1200" cap="none" spc="0" normalizeH="0" baseline="0" noProof="0" dirty="0">
                  <a:latin typeface="+mn-ea"/>
                  <a:cs typeface="Times New Roman" panose="02020603050405020304" pitchFamily="18" charset="0"/>
                </a:rPr>
                <a:t>型指令：</a:t>
              </a:r>
              <a:endParaRPr kumimoji="1" lang="zh-CN" altLang="en-US" sz="2400" kern="1200" cap="none" spc="0" normalizeH="0" baseline="0" noProof="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50"/>
            <p:cNvSpPr txBox="1">
              <a:spLocks noChangeArrowheads="1"/>
            </p:cNvSpPr>
            <p:nvPr/>
          </p:nvSpPr>
          <p:spPr bwMode="auto">
            <a:xfrm>
              <a:off x="4146446" y="4492230"/>
              <a:ext cx="6121400" cy="63094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defTabSz="914400">
                <a:lnSpc>
                  <a:spcPts val="42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kumimoji="1" lang="zh-CN" altLang="en-US" sz="2400" kern="1200" cap="none" spc="0" normalizeH="0" baseline="0" noProof="0" dirty="0">
                  <a:latin typeface="+mn-ea"/>
                  <a:cs typeface="Times New Roman" panose="02020603050405020304" pitchFamily="18" charset="0"/>
                </a:rPr>
                <a:t>由</a:t>
              </a:r>
              <a:r>
                <a:rPr kumimoji="1" lang="en-US" altLang="zh-CN" sz="2400" kern="1200" cap="none" spc="0" normalizeH="0" baseline="0" noProof="0" dirty="0">
                  <a:latin typeface="+mn-ea"/>
                  <a:cs typeface="Times New Roman" panose="02020603050405020304" pitchFamily="18" charset="0"/>
                </a:rPr>
                <a:t>op</a:t>
              </a:r>
              <a:r>
                <a:rPr kumimoji="1" lang="zh-CN" altLang="en-US" sz="2400" kern="1200" cap="none" spc="0" normalizeH="0" baseline="0" noProof="0" dirty="0">
                  <a:latin typeface="+mn-ea"/>
                  <a:cs typeface="Times New Roman" panose="02020603050405020304" pitchFamily="18" charset="0"/>
                </a:rPr>
                <a:t>字段隐含说明当前指令使用的寻址方式。</a:t>
              </a:r>
              <a:endParaRPr kumimoji="1" lang="zh-CN" altLang="en-US" sz="2400" kern="1200" cap="none" spc="0" normalizeH="0" baseline="0" noProof="0" dirty="0"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738174" y="2733026"/>
            <a:ext cx="7862185" cy="875553"/>
            <a:chOff x="2069434" y="2009696"/>
            <a:chExt cx="7862185" cy="875553"/>
          </a:xfrm>
        </p:grpSpPr>
        <p:sp>
          <p:nvSpPr>
            <p:cNvPr id="15" name="矩形 7"/>
            <p:cNvSpPr/>
            <p:nvPr/>
          </p:nvSpPr>
          <p:spPr>
            <a:xfrm>
              <a:off x="3646019" y="2442976"/>
              <a:ext cx="1359118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 smtClean="0">
                  <a:solidFill>
                    <a:sysClr val="window" lastClr="FFFFFF"/>
                  </a:solidFill>
                  <a:latin typeface="+mn-ea"/>
                </a:rPr>
                <a:t>000000</a:t>
              </a:r>
              <a:endParaRPr lang="zh-CN" altLang="en-US" sz="2400" i="0" kern="0" dirty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16" name="矩形 24"/>
            <p:cNvSpPr/>
            <p:nvPr/>
          </p:nvSpPr>
          <p:spPr>
            <a:xfrm>
              <a:off x="5016537" y="244297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 smtClean="0">
                  <a:solidFill>
                    <a:sysClr val="window" lastClr="FFFFFF"/>
                  </a:solidFill>
                  <a:latin typeface="+mn-ea"/>
                </a:rPr>
                <a:t>R</a:t>
              </a:r>
              <a:r>
                <a:rPr lang="en-US" altLang="zh-CN" sz="2400" i="0" kern="0" baseline="-25000" dirty="0" smtClean="0">
                  <a:solidFill>
                    <a:sysClr val="window" lastClr="FFFFFF"/>
                  </a:solidFill>
                  <a:latin typeface="+mn-ea"/>
                </a:rPr>
                <a:t>s</a:t>
              </a:r>
              <a:endParaRPr lang="zh-CN" altLang="en-US" sz="2400" i="0" kern="0" baseline="-25000" dirty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17" name="矩形 25"/>
            <p:cNvSpPr/>
            <p:nvPr/>
          </p:nvSpPr>
          <p:spPr>
            <a:xfrm>
              <a:off x="5870779" y="244297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ysClr val="window" lastClr="FFFFFF"/>
                  </a:solidFill>
                  <a:latin typeface="+mn-ea"/>
                </a:rPr>
                <a:t>R</a:t>
              </a:r>
              <a:r>
                <a:rPr lang="en-US" altLang="zh-CN" sz="2400" i="0" kern="0" baseline="-25000" dirty="0">
                  <a:solidFill>
                    <a:sysClr val="window" lastClr="FFFFFF"/>
                  </a:solidFill>
                  <a:latin typeface="+mn-ea"/>
                </a:rPr>
                <a:t>t</a:t>
              </a:r>
              <a:endParaRPr lang="zh-CN" altLang="en-US" sz="2400" i="0" kern="0" baseline="-25000" dirty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18" name="矩形 26"/>
            <p:cNvSpPr/>
            <p:nvPr/>
          </p:nvSpPr>
          <p:spPr>
            <a:xfrm>
              <a:off x="7592881" y="2442976"/>
              <a:ext cx="1130017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 err="1">
                  <a:solidFill>
                    <a:sysClr val="window" lastClr="FFFFFF"/>
                  </a:solidFill>
                  <a:latin typeface="+mn-ea"/>
                </a:rPr>
                <a:t>shamt</a:t>
              </a:r>
              <a:endParaRPr lang="zh-CN" altLang="en-US" sz="2400" i="0" kern="0" baseline="-25000" dirty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19" name="矩形 27"/>
            <p:cNvSpPr/>
            <p:nvPr/>
          </p:nvSpPr>
          <p:spPr>
            <a:xfrm>
              <a:off x="6725020" y="244297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ysClr val="window" lastClr="FFFFFF"/>
                  </a:solidFill>
                  <a:latin typeface="+mn-ea"/>
                </a:rPr>
                <a:t>R</a:t>
              </a:r>
              <a:r>
                <a:rPr lang="en-US" altLang="zh-CN" sz="2400" i="0" kern="0" baseline="-25000" dirty="0">
                  <a:solidFill>
                    <a:sysClr val="window" lastClr="FFFFFF"/>
                  </a:solidFill>
                  <a:latin typeface="+mn-ea"/>
                </a:rPr>
                <a:t>d</a:t>
              </a:r>
              <a:endParaRPr lang="zh-CN" altLang="en-US" sz="2400" i="0" kern="0" baseline="-25000" dirty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20" name="TextBox 17"/>
            <p:cNvSpPr txBox="1"/>
            <p:nvPr/>
          </p:nvSpPr>
          <p:spPr>
            <a:xfrm>
              <a:off x="3763494" y="2009696"/>
              <a:ext cx="10852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+mn-ea"/>
                </a:rPr>
                <a:t>6bits</a:t>
              </a:r>
              <a:endParaRPr lang="zh-CN" altLang="en-US" sz="2400" i="0" kern="0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1" name="矩形 26"/>
            <p:cNvSpPr/>
            <p:nvPr/>
          </p:nvSpPr>
          <p:spPr>
            <a:xfrm>
              <a:off x="8717384" y="2442976"/>
              <a:ext cx="1214235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 err="1">
                  <a:solidFill>
                    <a:sysClr val="window" lastClr="FFFFFF"/>
                  </a:solidFill>
                  <a:latin typeface="+mn-ea"/>
                </a:rPr>
                <a:t>funct</a:t>
              </a:r>
              <a:endParaRPr lang="zh-CN" altLang="en-US" sz="2400" i="0" kern="0" dirty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4931651" y="2021728"/>
              <a:ext cx="102398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+mn-ea"/>
                </a:rPr>
                <a:t>5bits</a:t>
              </a:r>
              <a:endParaRPr lang="zh-CN" altLang="en-US" sz="2400" i="0" kern="0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5759155" y="2021728"/>
              <a:ext cx="10627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+mn-ea"/>
                </a:rPr>
                <a:t>5bits</a:t>
              </a:r>
              <a:endParaRPr lang="zh-CN" altLang="en-US" sz="2400" i="0" kern="0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6659683" y="2021728"/>
              <a:ext cx="10044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+mn-ea"/>
                </a:rPr>
                <a:t>5bits</a:t>
              </a:r>
              <a:endParaRPr lang="zh-CN" altLang="en-US" sz="2400" i="0" kern="0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570657" y="2009696"/>
              <a:ext cx="105598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+mn-ea"/>
                </a:rPr>
                <a:t>5bits</a:t>
              </a:r>
              <a:endParaRPr lang="zh-CN" altLang="en-US" sz="2400" i="0" kern="0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735129" y="2009696"/>
              <a:ext cx="117889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 smtClean="0">
                  <a:solidFill>
                    <a:srgbClr val="0070C0"/>
                  </a:solidFill>
                  <a:latin typeface="+mn-ea"/>
                </a:rPr>
                <a:t>6bits</a:t>
              </a:r>
              <a:endParaRPr lang="zh-CN" altLang="en-US" sz="2400" i="0" kern="0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7" name="矩形 7"/>
            <p:cNvSpPr/>
            <p:nvPr/>
          </p:nvSpPr>
          <p:spPr>
            <a:xfrm>
              <a:off x="2069434" y="2456624"/>
              <a:ext cx="1577340" cy="42862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0000"/>
                  </a:solidFill>
                  <a:latin typeface="+mn-ea"/>
                </a:rPr>
                <a:t>R </a:t>
              </a:r>
              <a:r>
                <a:rPr lang="zh-CN" altLang="en-US" sz="2400" i="0" kern="0" dirty="0">
                  <a:solidFill>
                    <a:srgbClr val="000000"/>
                  </a:solidFill>
                  <a:latin typeface="+mn-ea"/>
                </a:rPr>
                <a:t>型指令</a:t>
              </a:r>
              <a:endParaRPr lang="zh-CN" altLang="en-US" sz="2400" i="0" kern="0" dirty="0">
                <a:solidFill>
                  <a:srgbClr val="000000"/>
                </a:solidFill>
                <a:latin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779115" y="4494279"/>
            <a:ext cx="7928810" cy="763562"/>
            <a:chOff x="2069431" y="3369998"/>
            <a:chExt cx="7928810" cy="848256"/>
          </a:xfrm>
        </p:grpSpPr>
        <p:sp>
          <p:nvSpPr>
            <p:cNvPr id="29" name="矩形 7"/>
            <p:cNvSpPr/>
            <p:nvPr/>
          </p:nvSpPr>
          <p:spPr>
            <a:xfrm>
              <a:off x="3657599" y="3789629"/>
              <a:ext cx="1313815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ysClr val="window" lastClr="FFFFFF"/>
                  </a:solidFill>
                  <a:latin typeface="+mn-ea"/>
                </a:rPr>
                <a:t>OP</a:t>
              </a:r>
              <a:endParaRPr lang="zh-CN" altLang="en-US" sz="2400" i="0" kern="0" dirty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30" name="矩形 24"/>
            <p:cNvSpPr/>
            <p:nvPr/>
          </p:nvSpPr>
          <p:spPr>
            <a:xfrm>
              <a:off x="4993105" y="3789629"/>
              <a:ext cx="902367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 smtClean="0">
                  <a:solidFill>
                    <a:sysClr val="window" lastClr="FFFFFF"/>
                  </a:solidFill>
                  <a:latin typeface="+mn-ea"/>
                </a:rPr>
                <a:t>R</a:t>
              </a:r>
              <a:r>
                <a:rPr lang="en-US" altLang="zh-CN" sz="2400" i="0" kern="0" baseline="-25000" dirty="0" smtClean="0">
                  <a:solidFill>
                    <a:sysClr val="window" lastClr="FFFFFF"/>
                  </a:solidFill>
                  <a:latin typeface="+mn-ea"/>
                </a:rPr>
                <a:t>s</a:t>
              </a:r>
              <a:endParaRPr lang="zh-CN" altLang="en-US" sz="2400" i="0" kern="0" baseline="-25000" dirty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31" name="矩形 25"/>
            <p:cNvSpPr/>
            <p:nvPr/>
          </p:nvSpPr>
          <p:spPr>
            <a:xfrm>
              <a:off x="5895474" y="3789629"/>
              <a:ext cx="952867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ysClr val="window" lastClr="FFFFFF"/>
                  </a:solidFill>
                  <a:latin typeface="+mn-ea"/>
                </a:rPr>
                <a:t>R</a:t>
              </a:r>
              <a:r>
                <a:rPr lang="en-US" altLang="zh-CN" sz="2400" i="0" kern="0" baseline="-25000" dirty="0">
                  <a:solidFill>
                    <a:sysClr val="window" lastClr="FFFFFF"/>
                  </a:solidFill>
                  <a:latin typeface="+mn-ea"/>
                </a:rPr>
                <a:t>t</a:t>
              </a:r>
              <a:endParaRPr lang="zh-CN" altLang="en-US" sz="2400" i="0" kern="0" baseline="-25000" dirty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3763493" y="3382030"/>
              <a:ext cx="11333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+mn-ea"/>
                </a:rPr>
                <a:t>6bits</a:t>
              </a:r>
              <a:endParaRPr lang="zh-CN" altLang="en-US" sz="2400" i="0" kern="0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33" name="矩形 26"/>
            <p:cNvSpPr/>
            <p:nvPr/>
          </p:nvSpPr>
          <p:spPr>
            <a:xfrm>
              <a:off x="6857364" y="3789629"/>
              <a:ext cx="3140877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i="0" kern="0" dirty="0">
                  <a:solidFill>
                    <a:sysClr val="window" lastClr="FFFFFF"/>
                  </a:solidFill>
                  <a:latin typeface="+mn-ea"/>
                </a:rPr>
                <a:t>立即数</a:t>
              </a:r>
              <a:endParaRPr lang="zh-CN" altLang="en-US" sz="2400" i="0" kern="0" dirty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4907583" y="3382033"/>
              <a:ext cx="11803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+mn-ea"/>
                </a:rPr>
                <a:t>5bits</a:t>
              </a:r>
              <a:endParaRPr lang="zh-CN" altLang="en-US" sz="2400" i="0" kern="0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5784829" y="3370000"/>
              <a:ext cx="12311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+mn-ea"/>
                </a:rPr>
                <a:t>5bits</a:t>
              </a:r>
              <a:endParaRPr lang="zh-CN" altLang="en-US" sz="2400" i="0" kern="0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36" name="TextBox 37"/>
            <p:cNvSpPr txBox="1"/>
            <p:nvPr/>
          </p:nvSpPr>
          <p:spPr>
            <a:xfrm>
              <a:off x="7462369" y="3369998"/>
              <a:ext cx="132068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+mn-ea"/>
                </a:rPr>
                <a:t>16bits</a:t>
              </a:r>
              <a:endParaRPr lang="zh-CN" altLang="en-US" sz="2400" i="0" kern="0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37" name="矩形 7"/>
            <p:cNvSpPr/>
            <p:nvPr/>
          </p:nvSpPr>
          <p:spPr>
            <a:xfrm>
              <a:off x="2069431" y="3789629"/>
              <a:ext cx="1589371" cy="42862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0000"/>
                  </a:solidFill>
                  <a:latin typeface="+mn-ea"/>
                </a:rPr>
                <a:t>I </a:t>
              </a:r>
              <a:r>
                <a:rPr lang="zh-CN" altLang="en-US" sz="2400" i="0" kern="0" dirty="0">
                  <a:solidFill>
                    <a:srgbClr val="000000"/>
                  </a:solidFill>
                  <a:latin typeface="+mn-ea"/>
                </a:rPr>
                <a:t>型指令</a:t>
              </a:r>
              <a:endParaRPr lang="zh-CN" altLang="en-US" sz="2400" i="0" kern="0" dirty="0">
                <a:solidFill>
                  <a:srgbClr val="000000"/>
                </a:solidFill>
                <a:latin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779113" y="5352536"/>
            <a:ext cx="7928812" cy="727658"/>
            <a:chOff x="2069430" y="4246351"/>
            <a:chExt cx="7928812" cy="913734"/>
          </a:xfrm>
        </p:grpSpPr>
        <p:sp>
          <p:nvSpPr>
            <p:cNvPr id="39" name="矩形 7"/>
            <p:cNvSpPr/>
            <p:nvPr/>
          </p:nvSpPr>
          <p:spPr>
            <a:xfrm>
              <a:off x="3609920" y="4717427"/>
              <a:ext cx="1359119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ysClr val="window" lastClr="FFFFFF"/>
                  </a:solidFill>
                  <a:latin typeface="+mn-ea"/>
                </a:rPr>
                <a:t>OP</a:t>
              </a:r>
              <a:endParaRPr lang="zh-CN" altLang="en-US" sz="2400" i="0" kern="0" dirty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40" name="TextBox 42"/>
            <p:cNvSpPr txBox="1"/>
            <p:nvPr/>
          </p:nvSpPr>
          <p:spPr>
            <a:xfrm>
              <a:off x="3790789" y="4246351"/>
              <a:ext cx="112132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+mn-ea"/>
                </a:rPr>
                <a:t>6bits</a:t>
              </a:r>
              <a:endParaRPr lang="zh-CN" altLang="en-US" sz="2400" i="0" kern="0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41" name="矩形 26"/>
            <p:cNvSpPr/>
            <p:nvPr/>
          </p:nvSpPr>
          <p:spPr>
            <a:xfrm>
              <a:off x="4980435" y="4717428"/>
              <a:ext cx="5017807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i="0" kern="0" dirty="0">
                  <a:solidFill>
                    <a:sysClr val="window" lastClr="FFFFFF"/>
                  </a:solidFill>
                  <a:latin typeface="+mn-ea"/>
                </a:rPr>
                <a:t>立即数</a:t>
              </a:r>
              <a:endParaRPr lang="zh-CN" altLang="en-US" sz="2400" i="0" kern="0" dirty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42" name="TextBox 46"/>
            <p:cNvSpPr txBox="1"/>
            <p:nvPr/>
          </p:nvSpPr>
          <p:spPr>
            <a:xfrm>
              <a:off x="6518533" y="4258366"/>
              <a:ext cx="14977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+mn-ea"/>
                </a:rPr>
                <a:t>26bits</a:t>
              </a:r>
              <a:endParaRPr lang="zh-CN" altLang="en-US" sz="2400" i="0" kern="0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43" name="矩形 7"/>
            <p:cNvSpPr/>
            <p:nvPr/>
          </p:nvSpPr>
          <p:spPr>
            <a:xfrm>
              <a:off x="2069430" y="4731460"/>
              <a:ext cx="1533797" cy="42862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0000"/>
                  </a:solidFill>
                  <a:latin typeface="+mn-ea"/>
                </a:rPr>
                <a:t>J </a:t>
              </a:r>
              <a:r>
                <a:rPr lang="zh-CN" altLang="en-US" sz="2400" i="0" kern="0" dirty="0">
                  <a:solidFill>
                    <a:srgbClr val="000000"/>
                  </a:solidFill>
                  <a:latin typeface="+mn-ea"/>
                </a:rPr>
                <a:t>型指令</a:t>
              </a:r>
              <a:endParaRPr lang="zh-CN" altLang="en-US" sz="2400" i="0" kern="0" dirty="0">
                <a:solidFill>
                  <a:srgbClr val="00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3945" y="205851"/>
            <a:ext cx="237680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8.6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MIPS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指令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TextBox 12"/>
          <p:cNvSpPr txBox="1"/>
          <p:nvPr/>
        </p:nvSpPr>
        <p:spPr>
          <a:xfrm>
            <a:off x="2210841" y="3880071"/>
            <a:ext cx="8120513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addi  s1,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s2,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($s1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$s2 +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10)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747695" y="1869017"/>
            <a:ext cx="835342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solidFill>
                  <a:srgbClr val="9966FF"/>
                </a:solidFill>
                <a:latin typeface="等线" panose="02010600030101010101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立即数寻址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Immediate addressing)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6"/>
          <p:cNvSpPr txBox="1"/>
          <p:nvPr/>
        </p:nvSpPr>
        <p:spPr>
          <a:xfrm>
            <a:off x="4598868" y="4851196"/>
            <a:ext cx="5896260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注意：汇编格式和编码格式段的对应关系。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233204" y="2552891"/>
            <a:ext cx="7928810" cy="848256"/>
            <a:chOff x="2069431" y="3369998"/>
            <a:chExt cx="7928810" cy="848256"/>
          </a:xfrm>
        </p:grpSpPr>
        <p:sp>
          <p:nvSpPr>
            <p:cNvPr id="10" name="矩形 7"/>
            <p:cNvSpPr/>
            <p:nvPr/>
          </p:nvSpPr>
          <p:spPr>
            <a:xfrm>
              <a:off x="3657599" y="3789629"/>
              <a:ext cx="1313815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</a:t>
              </a:r>
              <a:endParaRPr lang="zh-CN" altLang="en-US" sz="2400" i="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24"/>
            <p:cNvSpPr/>
            <p:nvPr/>
          </p:nvSpPr>
          <p:spPr>
            <a:xfrm>
              <a:off x="4993105" y="3789629"/>
              <a:ext cx="902367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 smtClea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sz="2400" i="0" kern="0" baseline="-25000" dirty="0" smtClea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400" i="0" kern="0" baseline="-250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25"/>
            <p:cNvSpPr/>
            <p:nvPr/>
          </p:nvSpPr>
          <p:spPr>
            <a:xfrm>
              <a:off x="5895474" y="3789629"/>
              <a:ext cx="952867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sz="2400" i="0" kern="0" baseline="-2500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2400" i="0" kern="0" baseline="-250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32"/>
            <p:cNvSpPr txBox="1"/>
            <p:nvPr/>
          </p:nvSpPr>
          <p:spPr>
            <a:xfrm>
              <a:off x="3763493" y="3382030"/>
              <a:ext cx="11333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6bits</a:t>
              </a:r>
              <a:endParaRPr lang="zh-CN" altLang="en-US" sz="24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26"/>
            <p:cNvSpPr/>
            <p:nvPr/>
          </p:nvSpPr>
          <p:spPr>
            <a:xfrm>
              <a:off x="6857364" y="3789629"/>
              <a:ext cx="3140877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i="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立即数</a:t>
              </a:r>
              <a:endParaRPr lang="zh-CN" altLang="en-US" sz="2400" i="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34"/>
            <p:cNvSpPr txBox="1"/>
            <p:nvPr/>
          </p:nvSpPr>
          <p:spPr>
            <a:xfrm>
              <a:off x="4907583" y="3382033"/>
              <a:ext cx="11803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5bits</a:t>
              </a:r>
              <a:endParaRPr lang="zh-CN" altLang="en-US" sz="24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35"/>
            <p:cNvSpPr txBox="1"/>
            <p:nvPr/>
          </p:nvSpPr>
          <p:spPr>
            <a:xfrm>
              <a:off x="5784829" y="3370000"/>
              <a:ext cx="12311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5bits</a:t>
              </a:r>
              <a:endParaRPr lang="zh-CN" altLang="en-US" sz="24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37"/>
            <p:cNvSpPr txBox="1"/>
            <p:nvPr/>
          </p:nvSpPr>
          <p:spPr>
            <a:xfrm>
              <a:off x="7462369" y="3369998"/>
              <a:ext cx="132068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16bits</a:t>
              </a:r>
              <a:endParaRPr lang="zh-CN" altLang="en-US" sz="24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7"/>
            <p:cNvSpPr/>
            <p:nvPr/>
          </p:nvSpPr>
          <p:spPr>
            <a:xfrm>
              <a:off x="2069431" y="3789629"/>
              <a:ext cx="1589371" cy="42862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 </a:t>
              </a:r>
              <a:r>
                <a:rPr lang="zh-CN" altLang="en-US" sz="2400" i="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型指令</a:t>
              </a:r>
              <a:endParaRPr lang="zh-CN" altLang="en-US" sz="2400" i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713945" y="976921"/>
            <a:ext cx="416777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5.MIPS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的寻址方式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3945" y="205851"/>
            <a:ext cx="237680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8.6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MIPS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指令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3945" y="991669"/>
            <a:ext cx="416777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5.MIPS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的寻址方式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878267" y="2229582"/>
            <a:ext cx="8575675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3200" dirty="0" smtClean="0">
                <a:solidFill>
                  <a:srgbClr val="9966FF"/>
                </a:solidFill>
                <a:latin typeface="等线" panose="02010600030101010101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直接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寻址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(Register Addressing)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16089" y="4369393"/>
            <a:ext cx="6200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add  $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t0,$s1,$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s2  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($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t0=$s1+$s2)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379370" y="2906485"/>
            <a:ext cx="7862185" cy="875553"/>
            <a:chOff x="2069434" y="2009696"/>
            <a:chExt cx="7862185" cy="875553"/>
          </a:xfrm>
        </p:grpSpPr>
        <p:sp>
          <p:nvSpPr>
            <p:cNvPr id="10" name="矩形 7"/>
            <p:cNvSpPr/>
            <p:nvPr/>
          </p:nvSpPr>
          <p:spPr>
            <a:xfrm>
              <a:off x="3646019" y="2442976"/>
              <a:ext cx="1359118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 smtClea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000000</a:t>
              </a:r>
              <a:endParaRPr lang="zh-CN" altLang="en-US" sz="2400" i="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24"/>
            <p:cNvSpPr/>
            <p:nvPr/>
          </p:nvSpPr>
          <p:spPr>
            <a:xfrm>
              <a:off x="5016537" y="244297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 smtClea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sz="2400" i="0" kern="0" baseline="-25000" dirty="0" smtClea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400" i="0" kern="0" baseline="-250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25"/>
            <p:cNvSpPr/>
            <p:nvPr/>
          </p:nvSpPr>
          <p:spPr>
            <a:xfrm>
              <a:off x="5870779" y="244297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sz="2400" i="0" kern="0" baseline="-2500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2400" i="0" kern="0" baseline="-250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26"/>
            <p:cNvSpPr/>
            <p:nvPr/>
          </p:nvSpPr>
          <p:spPr>
            <a:xfrm>
              <a:off x="7592881" y="2442976"/>
              <a:ext cx="1130017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 err="1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shamt</a:t>
              </a:r>
              <a:endParaRPr lang="zh-CN" altLang="en-US" sz="2400" i="0" kern="0" baseline="-250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27"/>
            <p:cNvSpPr/>
            <p:nvPr/>
          </p:nvSpPr>
          <p:spPr>
            <a:xfrm>
              <a:off x="6725020" y="244297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sz="2400" i="0" kern="0" baseline="-2500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400" i="0" kern="0" baseline="-250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7"/>
            <p:cNvSpPr txBox="1"/>
            <p:nvPr/>
          </p:nvSpPr>
          <p:spPr>
            <a:xfrm>
              <a:off x="3763494" y="2009696"/>
              <a:ext cx="10852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6bits</a:t>
              </a:r>
              <a:endParaRPr lang="zh-CN" altLang="en-US" sz="24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26"/>
            <p:cNvSpPr/>
            <p:nvPr/>
          </p:nvSpPr>
          <p:spPr>
            <a:xfrm>
              <a:off x="8717384" y="2442976"/>
              <a:ext cx="1214235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 err="1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funct</a:t>
              </a:r>
              <a:endParaRPr lang="zh-CN" altLang="en-US" sz="2400" i="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22"/>
            <p:cNvSpPr txBox="1"/>
            <p:nvPr/>
          </p:nvSpPr>
          <p:spPr>
            <a:xfrm>
              <a:off x="4931651" y="2021728"/>
              <a:ext cx="102398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5bits</a:t>
              </a:r>
              <a:endParaRPr lang="zh-CN" altLang="en-US" sz="24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23"/>
            <p:cNvSpPr txBox="1"/>
            <p:nvPr/>
          </p:nvSpPr>
          <p:spPr>
            <a:xfrm>
              <a:off x="5759155" y="2021728"/>
              <a:ext cx="10627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5bits</a:t>
              </a:r>
              <a:endParaRPr lang="zh-CN" altLang="en-US" sz="24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24"/>
            <p:cNvSpPr txBox="1"/>
            <p:nvPr/>
          </p:nvSpPr>
          <p:spPr>
            <a:xfrm>
              <a:off x="6659683" y="2021728"/>
              <a:ext cx="10044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5bits</a:t>
              </a:r>
              <a:endParaRPr lang="zh-CN" altLang="en-US" sz="24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25"/>
            <p:cNvSpPr txBox="1"/>
            <p:nvPr/>
          </p:nvSpPr>
          <p:spPr>
            <a:xfrm>
              <a:off x="7570657" y="2009696"/>
              <a:ext cx="105598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5bits</a:t>
              </a:r>
              <a:endParaRPr lang="zh-CN" altLang="en-US" sz="24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26"/>
            <p:cNvSpPr txBox="1"/>
            <p:nvPr/>
          </p:nvSpPr>
          <p:spPr>
            <a:xfrm>
              <a:off x="8735129" y="2009696"/>
              <a:ext cx="117889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6bits</a:t>
              </a:r>
              <a:endParaRPr lang="zh-CN" altLang="en-US" sz="24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7"/>
            <p:cNvSpPr/>
            <p:nvPr/>
          </p:nvSpPr>
          <p:spPr>
            <a:xfrm>
              <a:off x="2069434" y="2456624"/>
              <a:ext cx="1577340" cy="42862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r>
                <a:rPr lang="zh-CN" altLang="en-US" sz="2400" i="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型指令</a:t>
              </a:r>
              <a:endParaRPr lang="zh-CN" altLang="en-US" sz="2400" i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3945" y="205851"/>
            <a:ext cx="237680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8.6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MIPS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指令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3945" y="873685"/>
            <a:ext cx="416777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5.MIPS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的寻址方式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28457" y="4177989"/>
            <a:ext cx="1745201" cy="62268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noProof="0" dirty="0" smtClean="0">
                <a:solidFill>
                  <a:schemeClr val="tx1"/>
                </a:solidFill>
                <a:latin typeface="+mn-ea"/>
              </a:rPr>
              <a:t>基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+mn-ea"/>
              </a:rPr>
              <a:t>址寄存器</a:t>
            </a:r>
            <a:endParaRPr kumimoji="1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</a:endParaRPr>
          </a:p>
        </p:txBody>
      </p:sp>
      <p:cxnSp>
        <p:nvCxnSpPr>
          <p:cNvPr id="8" name="肘形连接符 7"/>
          <p:cNvCxnSpPr/>
          <p:nvPr/>
        </p:nvCxnSpPr>
        <p:spPr>
          <a:xfrm rot="5400000">
            <a:off x="4967751" y="3613305"/>
            <a:ext cx="1116000" cy="0"/>
          </a:xfrm>
          <a:prstGeom prst="bentConnector3">
            <a:avLst>
              <a:gd name="adj1" fmla="val 50000"/>
            </a:avLst>
          </a:prstGeom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arrow" w="med" len="med"/>
          </a:ln>
        </p:spPr>
      </p:cxnSp>
      <p:sp>
        <p:nvSpPr>
          <p:cNvPr id="9" name="椭圆 8"/>
          <p:cNvSpPr/>
          <p:nvPr/>
        </p:nvSpPr>
        <p:spPr>
          <a:xfrm>
            <a:off x="6992395" y="4239789"/>
            <a:ext cx="503238" cy="5048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839621" y="3494212"/>
            <a:ext cx="2447925" cy="1547539"/>
            <a:chOff x="4559429" y="1899816"/>
            <a:chExt cx="2447898" cy="1767126"/>
          </a:xfrm>
        </p:grpSpPr>
        <p:sp>
          <p:nvSpPr>
            <p:cNvPr id="11" name="矩形 10"/>
            <p:cNvSpPr/>
            <p:nvPr/>
          </p:nvSpPr>
          <p:spPr>
            <a:xfrm>
              <a:off x="4559429" y="2420197"/>
              <a:ext cx="2447898" cy="1246745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 Box 3"/>
            <p:cNvSpPr txBox="1"/>
            <p:nvPr/>
          </p:nvSpPr>
          <p:spPr>
            <a:xfrm>
              <a:off x="4909338" y="1899816"/>
              <a:ext cx="1827904" cy="469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9092" tIns="49545" rIns="99092" bIns="49545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1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Memory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7290893" y="3115437"/>
            <a:ext cx="3313420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带符号扩展成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kumimoji="1" lang="zh-CN" alt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kumimoji="1" lang="en-US" altLang="zh-CN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en-US" altLang="zh-CN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kumimoji="1" lang="en-US" altLang="zh-CN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7838674" y="4270004"/>
            <a:ext cx="2438090" cy="430551"/>
          </a:xfrm>
          <a:prstGeom prst="rect">
            <a:avLst/>
          </a:prstGeom>
          <a:solidFill>
            <a:srgbClr val="2513C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kumimoji="1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2090832" y="1459437"/>
            <a:ext cx="6691313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3200" dirty="0" smtClean="0">
                <a:solidFill>
                  <a:srgbClr val="9966FF"/>
                </a:solidFill>
                <a:latin typeface="等线" panose="02010600030101010101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基址寻址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(Basic Addressing)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137670" y="2141702"/>
            <a:ext cx="7928810" cy="848256"/>
            <a:chOff x="2069431" y="3369998"/>
            <a:chExt cx="7928810" cy="848256"/>
          </a:xfrm>
        </p:grpSpPr>
        <p:sp>
          <p:nvSpPr>
            <p:cNvPr id="17" name="矩形 7"/>
            <p:cNvSpPr/>
            <p:nvPr/>
          </p:nvSpPr>
          <p:spPr>
            <a:xfrm>
              <a:off x="3657599" y="3789629"/>
              <a:ext cx="1313815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</a:t>
              </a:r>
              <a:endParaRPr lang="zh-CN" altLang="en-US" sz="2400" i="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24"/>
            <p:cNvSpPr/>
            <p:nvPr/>
          </p:nvSpPr>
          <p:spPr>
            <a:xfrm>
              <a:off x="4993105" y="3789629"/>
              <a:ext cx="902367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 smtClea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sz="2400" i="0" kern="0" baseline="-25000" dirty="0" smtClea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400" i="0" kern="0" baseline="-250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25"/>
            <p:cNvSpPr/>
            <p:nvPr/>
          </p:nvSpPr>
          <p:spPr>
            <a:xfrm>
              <a:off x="5895474" y="3789629"/>
              <a:ext cx="952867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sz="2400" i="0" kern="0" baseline="-2500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2400" i="0" kern="0" baseline="-250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32"/>
            <p:cNvSpPr txBox="1"/>
            <p:nvPr/>
          </p:nvSpPr>
          <p:spPr>
            <a:xfrm>
              <a:off x="3763493" y="3382030"/>
              <a:ext cx="11333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6bits</a:t>
              </a:r>
              <a:endParaRPr lang="zh-CN" altLang="en-US" sz="24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6"/>
            <p:cNvSpPr/>
            <p:nvPr/>
          </p:nvSpPr>
          <p:spPr>
            <a:xfrm>
              <a:off x="6857364" y="3789629"/>
              <a:ext cx="3140877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i="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立即数</a:t>
              </a:r>
              <a:endParaRPr lang="zh-CN" altLang="en-US" sz="2400" i="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34"/>
            <p:cNvSpPr txBox="1"/>
            <p:nvPr/>
          </p:nvSpPr>
          <p:spPr>
            <a:xfrm>
              <a:off x="4907583" y="3382033"/>
              <a:ext cx="11803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5bits</a:t>
              </a:r>
              <a:endParaRPr lang="zh-CN" altLang="en-US" sz="24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35"/>
            <p:cNvSpPr txBox="1"/>
            <p:nvPr/>
          </p:nvSpPr>
          <p:spPr>
            <a:xfrm>
              <a:off x="5784829" y="3370000"/>
              <a:ext cx="12311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5bits</a:t>
              </a:r>
              <a:endParaRPr lang="zh-CN" altLang="en-US" sz="24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37"/>
            <p:cNvSpPr txBox="1"/>
            <p:nvPr/>
          </p:nvSpPr>
          <p:spPr>
            <a:xfrm>
              <a:off x="7462369" y="3369998"/>
              <a:ext cx="132068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16bits</a:t>
              </a:r>
              <a:endParaRPr lang="zh-CN" altLang="en-US" sz="24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7"/>
            <p:cNvSpPr/>
            <p:nvPr/>
          </p:nvSpPr>
          <p:spPr>
            <a:xfrm>
              <a:off x="2069431" y="3789629"/>
              <a:ext cx="1589371" cy="428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 </a:t>
              </a:r>
              <a:r>
                <a:rPr lang="zh-CN" altLang="en-US" sz="2400" i="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型指令</a:t>
              </a:r>
              <a:endParaRPr lang="zh-CN" altLang="en-US" sz="2400" i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6" name="直接箭头连接符 25"/>
          <p:cNvCxnSpPr>
            <a:stCxn id="7" idx="3"/>
            <a:endCxn id="9" idx="2"/>
          </p:cNvCxnSpPr>
          <p:nvPr/>
        </p:nvCxnSpPr>
        <p:spPr>
          <a:xfrm>
            <a:off x="6273658" y="4489332"/>
            <a:ext cx="7187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660108" y="3493827"/>
            <a:ext cx="1132764" cy="327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扩展电路</a:t>
            </a:r>
            <a:endParaRPr lang="zh-CN" altLang="en-US" dirty="0"/>
          </a:p>
        </p:txBody>
      </p:sp>
      <p:cxnSp>
        <p:nvCxnSpPr>
          <p:cNvPr id="28" name="肘形连接符 27"/>
          <p:cNvCxnSpPr/>
          <p:nvPr/>
        </p:nvCxnSpPr>
        <p:spPr>
          <a:xfrm rot="5400000">
            <a:off x="7001006" y="3244264"/>
            <a:ext cx="504000" cy="0"/>
          </a:xfrm>
          <a:prstGeom prst="bentConnector3">
            <a:avLst>
              <a:gd name="adj1" fmla="val 50000"/>
            </a:avLst>
          </a:prstGeom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arrow" w="med" len="med"/>
          </a:ln>
        </p:spPr>
      </p:cxnSp>
      <p:cxnSp>
        <p:nvCxnSpPr>
          <p:cNvPr id="29" name="肘形连接符 28"/>
          <p:cNvCxnSpPr/>
          <p:nvPr/>
        </p:nvCxnSpPr>
        <p:spPr>
          <a:xfrm rot="5400000">
            <a:off x="7040381" y="4057793"/>
            <a:ext cx="432000" cy="0"/>
          </a:xfrm>
          <a:prstGeom prst="bentConnector3">
            <a:avLst>
              <a:gd name="adj1" fmla="val 50000"/>
            </a:avLst>
          </a:prstGeom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arrow" w="med" len="med"/>
          </a:ln>
        </p:spPr>
      </p:cxnSp>
      <p:cxnSp>
        <p:nvCxnSpPr>
          <p:cNvPr id="30" name="直接箭头连接符 29"/>
          <p:cNvCxnSpPr/>
          <p:nvPr/>
        </p:nvCxnSpPr>
        <p:spPr>
          <a:xfrm flipV="1">
            <a:off x="7490583" y="4508125"/>
            <a:ext cx="324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2173655" y="5241227"/>
            <a:ext cx="9248183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3200" dirty="0" smtClean="0">
                <a:solidFill>
                  <a:srgbClr val="9966FF"/>
                </a:solidFill>
                <a:latin typeface="等线" panose="02010600030101010101" charset="-122"/>
              </a:rPr>
              <a:t> </a:t>
            </a:r>
            <a:r>
              <a:rPr lang="zh-CN" altLang="en-US" sz="2400" dirty="0">
                <a:latin typeface="+mn-ea"/>
              </a:rPr>
              <a:t>使用</a:t>
            </a:r>
            <a:r>
              <a:rPr lang="zh-CN" altLang="en-US" sz="2400" dirty="0" smtClean="0">
                <a:latin typeface="+mn-ea"/>
              </a:rPr>
              <a:t>基址寻址的指令：</a:t>
            </a:r>
            <a:r>
              <a:rPr lang="en-US" altLang="zh-CN" sz="2400" dirty="0" err="1" smtClean="0">
                <a:latin typeface="+mn-ea"/>
              </a:rPr>
              <a:t>lw</a:t>
            </a:r>
            <a:r>
              <a:rPr lang="en-US" altLang="zh-CN" sz="2400" dirty="0" smtClean="0">
                <a:latin typeface="+mn-ea"/>
              </a:rPr>
              <a:t> ,</a:t>
            </a:r>
            <a:r>
              <a:rPr lang="en-US" altLang="zh-CN" sz="2400" dirty="0" err="1" smtClean="0">
                <a:latin typeface="+mn-ea"/>
              </a:rPr>
              <a:t>sw</a:t>
            </a:r>
            <a:r>
              <a:rPr lang="en-US" altLang="zh-CN" sz="2400" dirty="0" smtClean="0">
                <a:latin typeface="+mn-ea"/>
              </a:rPr>
              <a:t>, </a:t>
            </a:r>
            <a:r>
              <a:rPr lang="en-US" altLang="zh-CN" sz="2400" dirty="0" err="1" smtClean="0">
                <a:latin typeface="+mn-ea"/>
              </a:rPr>
              <a:t>lh</a:t>
            </a:r>
            <a:r>
              <a:rPr lang="en-US" altLang="zh-CN" sz="2400" dirty="0" smtClean="0">
                <a:latin typeface="+mn-ea"/>
              </a:rPr>
              <a:t>,</a:t>
            </a:r>
            <a:r>
              <a:rPr lang="zh-CN" altLang="en-US" sz="2400" dirty="0" smtClean="0">
                <a:latin typeface="+mn-ea"/>
              </a:rPr>
              <a:t> </a:t>
            </a:r>
            <a:r>
              <a:rPr lang="en-US" altLang="zh-CN" sz="2400" dirty="0" err="1" smtClean="0">
                <a:latin typeface="+mn-ea"/>
              </a:rPr>
              <a:t>sh</a:t>
            </a:r>
            <a:r>
              <a:rPr lang="en-US" altLang="zh-CN" sz="2400" dirty="0" smtClean="0">
                <a:latin typeface="+mn-ea"/>
              </a:rPr>
              <a:t>,</a:t>
            </a:r>
            <a:r>
              <a:rPr lang="zh-CN" altLang="en-US" sz="2400" dirty="0" smtClean="0">
                <a:latin typeface="+mn-ea"/>
              </a:rPr>
              <a:t> </a:t>
            </a:r>
            <a:r>
              <a:rPr lang="en-US" altLang="zh-CN" sz="2400" dirty="0" err="1" smtClean="0">
                <a:latin typeface="+mn-ea"/>
              </a:rPr>
              <a:t>lb</a:t>
            </a:r>
            <a:r>
              <a:rPr lang="en-US" altLang="zh-CN" sz="2400" dirty="0" smtClean="0">
                <a:latin typeface="+mn-ea"/>
              </a:rPr>
              <a:t>,</a:t>
            </a:r>
            <a:r>
              <a:rPr lang="zh-CN" altLang="en-US" sz="2400" dirty="0" smtClean="0">
                <a:latin typeface="+mn-ea"/>
              </a:rPr>
              <a:t> </a:t>
            </a:r>
            <a:r>
              <a:rPr lang="en-US" altLang="zh-CN" sz="2400" dirty="0" err="1" smtClean="0">
                <a:latin typeface="+mn-ea"/>
              </a:rPr>
              <a:t>lbu</a:t>
            </a:r>
            <a:r>
              <a:rPr lang="zh-CN" altLang="en-US" sz="2400" dirty="0" smtClean="0">
                <a:latin typeface="+mn-ea"/>
              </a:rPr>
              <a:t>等</a:t>
            </a:r>
            <a:endParaRPr lang="en-US" altLang="zh-CN" sz="2400" dirty="0">
              <a:latin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573068" y="5949606"/>
            <a:ext cx="2642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n-ea"/>
              </a:rPr>
              <a:t>LB </a:t>
            </a:r>
            <a:r>
              <a:rPr lang="en-US" altLang="zh-CN" sz="2400" dirty="0" err="1">
                <a:latin typeface="+mn-ea"/>
              </a:rPr>
              <a:t>rt</a:t>
            </a:r>
            <a:r>
              <a:rPr lang="en-US" altLang="zh-CN" sz="2400" dirty="0">
                <a:latin typeface="+mn-ea"/>
              </a:rPr>
              <a:t> , offset (</a:t>
            </a:r>
            <a:r>
              <a:rPr lang="en-US" altLang="zh-CN" sz="2400" dirty="0" smtClean="0">
                <a:latin typeface="+mn-ea"/>
              </a:rPr>
              <a:t>base)</a:t>
            </a:r>
            <a:endParaRPr lang="zh-CN" altLang="en-US" sz="24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3945" y="205851"/>
            <a:ext cx="237680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8.6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MIPS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指令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3945" y="873685"/>
            <a:ext cx="416777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5.MIPS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的寻址方式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719862" y="3461964"/>
            <a:ext cx="504825" cy="5048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肘形连接符 33"/>
          <p:cNvCxnSpPr/>
          <p:nvPr/>
        </p:nvCxnSpPr>
        <p:spPr>
          <a:xfrm flipV="1">
            <a:off x="4261074" y="3998311"/>
            <a:ext cx="723900" cy="288925"/>
          </a:xfrm>
          <a:prstGeom prst="bentConnector2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33" idx="6"/>
          </p:cNvCxnSpPr>
          <p:nvPr/>
        </p:nvCxnSpPr>
        <p:spPr>
          <a:xfrm>
            <a:off x="5237387" y="3714377"/>
            <a:ext cx="714375" cy="1188000"/>
          </a:xfrm>
          <a:prstGeom prst="bentConnector3">
            <a:avLst>
              <a:gd name="adj1" fmla="val 50000"/>
            </a:avLst>
          </a:prstGeom>
          <a:ln w="38100" cap="flat" cmpd="sng">
            <a:solidFill>
              <a:schemeClr val="tx2"/>
            </a:solidFill>
            <a:prstDash val="solid"/>
            <a:miter/>
            <a:headEnd type="none" w="med" len="med"/>
            <a:tailEnd type="arrow" w="med" len="med"/>
          </a:ln>
        </p:spPr>
      </p:cxnSp>
      <p:grpSp>
        <p:nvGrpSpPr>
          <p:cNvPr id="36" name="组合 35"/>
          <p:cNvGrpSpPr/>
          <p:nvPr/>
        </p:nvGrpSpPr>
        <p:grpSpPr>
          <a:xfrm>
            <a:off x="4972275" y="2729447"/>
            <a:ext cx="1982788" cy="669925"/>
            <a:chOff x="3711576" y="2781300"/>
            <a:chExt cx="1982788" cy="669925"/>
          </a:xfrm>
        </p:grpSpPr>
        <p:cxnSp>
          <p:nvCxnSpPr>
            <p:cNvPr id="37" name="肘形连接符 36"/>
            <p:cNvCxnSpPr/>
            <p:nvPr/>
          </p:nvCxnSpPr>
          <p:spPr>
            <a:xfrm rot="5400000">
              <a:off x="4368007" y="2124869"/>
              <a:ext cx="669925" cy="1982788"/>
            </a:xfrm>
            <a:prstGeom prst="bentConnector3">
              <a:avLst>
                <a:gd name="adj1" fmla="val 48106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4341813" y="2897188"/>
              <a:ext cx="1093787" cy="38735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39D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&lt;&lt; 2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9684351" y="2079342"/>
            <a:ext cx="2186549" cy="893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zh-CN" altLang="en-US" sz="2200" dirty="0" smtClean="0">
                <a:solidFill>
                  <a:schemeClr val="tx1"/>
                </a:solidFill>
                <a:latin typeface="+mn-ea"/>
              </a:rPr>
              <a:t>带符号</a:t>
            </a:r>
            <a:r>
              <a:rPr kumimoji="1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扩展成</a:t>
            </a:r>
            <a:r>
              <a:rPr kumimoji="1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32</a:t>
            </a:r>
            <a:r>
              <a:rPr kumimoji="1" lang="zh-CN" alt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位</a:t>
            </a:r>
            <a:r>
              <a:rPr kumimoji="1" lang="zh-CN" altLang="en-US" sz="2200" dirty="0">
                <a:solidFill>
                  <a:schemeClr val="tx1"/>
                </a:solidFill>
                <a:latin typeface="+mn-ea"/>
              </a:rPr>
              <a:t>后</a:t>
            </a:r>
            <a:r>
              <a:rPr kumimoji="1" lang="zh-CN" altLang="en-US" sz="2200" dirty="0" smtClean="0">
                <a:solidFill>
                  <a:schemeClr val="tx1"/>
                </a:solidFill>
                <a:latin typeface="+mn-ea"/>
              </a:rPr>
              <a:t>左移</a:t>
            </a:r>
            <a:r>
              <a:rPr kumimoji="1" lang="en-US" altLang="zh-CN" sz="2200" dirty="0">
                <a:solidFill>
                  <a:schemeClr val="tx1"/>
                </a:solidFill>
                <a:latin typeface="+mn-ea"/>
              </a:rPr>
              <a:t>2</a:t>
            </a:r>
            <a:r>
              <a:rPr kumimoji="1" lang="zh-CN" altLang="en-US" sz="2200" dirty="0" smtClean="0">
                <a:solidFill>
                  <a:schemeClr val="tx1"/>
                </a:solidFill>
                <a:latin typeface="+mn-ea"/>
              </a:rPr>
              <a:t>位</a:t>
            </a:r>
            <a:endParaRPr kumimoji="1" lang="en-US" altLang="zh-CN" sz="2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341914" y="4066433"/>
            <a:ext cx="919160" cy="44160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200" b="1" noProof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endParaRPr kumimoji="1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208971" y="1973528"/>
            <a:ext cx="7928810" cy="715416"/>
            <a:chOff x="2069431" y="3369998"/>
            <a:chExt cx="7928810" cy="848256"/>
          </a:xfrm>
        </p:grpSpPr>
        <p:sp>
          <p:nvSpPr>
            <p:cNvPr id="42" name="矩形 7"/>
            <p:cNvSpPr/>
            <p:nvPr/>
          </p:nvSpPr>
          <p:spPr>
            <a:xfrm>
              <a:off x="3657599" y="3789629"/>
              <a:ext cx="1313815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</a:t>
              </a:r>
              <a:endParaRPr lang="zh-CN" altLang="en-US" sz="2400" i="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24"/>
            <p:cNvSpPr/>
            <p:nvPr/>
          </p:nvSpPr>
          <p:spPr>
            <a:xfrm>
              <a:off x="4993105" y="3789629"/>
              <a:ext cx="902367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 smtClea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sz="2400" i="0" kern="0" baseline="-25000" dirty="0" smtClea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400" i="0" kern="0" baseline="-250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25"/>
            <p:cNvSpPr/>
            <p:nvPr/>
          </p:nvSpPr>
          <p:spPr>
            <a:xfrm>
              <a:off x="5895474" y="3789629"/>
              <a:ext cx="952867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sz="2400" i="0" kern="0" baseline="-2500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2400" i="0" kern="0" baseline="-250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Box 32"/>
            <p:cNvSpPr txBox="1"/>
            <p:nvPr/>
          </p:nvSpPr>
          <p:spPr>
            <a:xfrm>
              <a:off x="3763493" y="3382030"/>
              <a:ext cx="1133359" cy="474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6bits</a:t>
              </a:r>
              <a:endParaRPr lang="zh-CN" altLang="en-US" sz="20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26"/>
            <p:cNvSpPr/>
            <p:nvPr/>
          </p:nvSpPr>
          <p:spPr>
            <a:xfrm>
              <a:off x="6857364" y="3789629"/>
              <a:ext cx="3140877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i="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立即数</a:t>
              </a:r>
              <a:endParaRPr lang="zh-CN" altLang="en-US" sz="2400" i="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34"/>
            <p:cNvSpPr txBox="1"/>
            <p:nvPr/>
          </p:nvSpPr>
          <p:spPr>
            <a:xfrm>
              <a:off x="4907583" y="3382033"/>
              <a:ext cx="1180398" cy="474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5bits</a:t>
              </a:r>
              <a:endParaRPr lang="zh-CN" altLang="en-US" sz="20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Box 35"/>
            <p:cNvSpPr txBox="1"/>
            <p:nvPr/>
          </p:nvSpPr>
          <p:spPr>
            <a:xfrm>
              <a:off x="5784829" y="3370000"/>
              <a:ext cx="1231198" cy="474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5bits</a:t>
              </a:r>
              <a:endParaRPr lang="zh-CN" altLang="en-US" sz="20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extBox 37"/>
            <p:cNvSpPr txBox="1"/>
            <p:nvPr/>
          </p:nvSpPr>
          <p:spPr>
            <a:xfrm>
              <a:off x="7462369" y="3369998"/>
              <a:ext cx="1320684" cy="474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16bits</a:t>
              </a:r>
              <a:endParaRPr lang="zh-CN" altLang="en-US" sz="20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7"/>
            <p:cNvSpPr/>
            <p:nvPr/>
          </p:nvSpPr>
          <p:spPr>
            <a:xfrm>
              <a:off x="2069431" y="3789629"/>
              <a:ext cx="1589371" cy="428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00" i="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 </a:t>
              </a:r>
              <a:r>
                <a:rPr lang="zh-CN" altLang="en-US" sz="2200" i="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型指令</a:t>
              </a:r>
              <a:endParaRPr lang="zh-CN" altLang="en-US" sz="2200" i="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Text Box 7"/>
          <p:cNvSpPr txBox="1">
            <a:spLocks noChangeArrowheads="1"/>
          </p:cNvSpPr>
          <p:nvPr/>
        </p:nvSpPr>
        <p:spPr bwMode="auto">
          <a:xfrm>
            <a:off x="1063310" y="1519310"/>
            <a:ext cx="1839723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相对寻址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5969225" y="3978829"/>
            <a:ext cx="2447925" cy="1404499"/>
            <a:chOff x="4559429" y="2115555"/>
            <a:chExt cx="2447898" cy="1394694"/>
          </a:xfrm>
        </p:grpSpPr>
        <p:sp>
          <p:nvSpPr>
            <p:cNvPr id="53" name="矩形 52"/>
            <p:cNvSpPr/>
            <p:nvPr/>
          </p:nvSpPr>
          <p:spPr>
            <a:xfrm>
              <a:off x="4559429" y="2531295"/>
              <a:ext cx="2447898" cy="978954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Text Box 3"/>
            <p:cNvSpPr txBox="1"/>
            <p:nvPr/>
          </p:nvSpPr>
          <p:spPr>
            <a:xfrm>
              <a:off x="4909338" y="2115555"/>
              <a:ext cx="1827904" cy="4049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9092" tIns="49545" rIns="99092" bIns="49545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1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Memory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矩形 54"/>
          <p:cNvSpPr/>
          <p:nvPr/>
        </p:nvSpPr>
        <p:spPr bwMode="auto">
          <a:xfrm>
            <a:off x="5979165" y="4690092"/>
            <a:ext cx="2438090" cy="430551"/>
          </a:xfrm>
          <a:prstGeom prst="rect">
            <a:avLst/>
          </a:prstGeom>
          <a:solidFill>
            <a:srgbClr val="3333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kumimoji="1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6" name="表格 55"/>
          <p:cNvGraphicFramePr>
            <a:graphicFrameLocks noGrp="1"/>
          </p:cNvGraphicFramePr>
          <p:nvPr/>
        </p:nvGraphicFramePr>
        <p:xfrm>
          <a:off x="6212512" y="955650"/>
          <a:ext cx="4173206" cy="767655"/>
        </p:xfrm>
        <a:graphic>
          <a:graphicData uri="http://schemas.openxmlformats.org/drawingml/2006/table">
            <a:tbl>
              <a:tblPr/>
              <a:tblGrid>
                <a:gridCol w="4173206"/>
              </a:tblGrid>
              <a:tr h="76765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/>
                        </a:rPr>
                        <a:t>if (GRP[</a:t>
                      </a:r>
                      <a:r>
                        <a:rPr lang="en-US" sz="2000" b="0" i="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/>
                        </a:rPr>
                        <a:t>rs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/>
                        </a:rPr>
                        <a:t>] == GPR[</a:t>
                      </a:r>
                      <a:r>
                        <a:rPr lang="en-US" sz="2000" b="0" i="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/>
                        </a:rPr>
                        <a:t>rt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/>
                        </a:rPr>
                        <a:t>])</a:t>
                      </a:r>
                      <a:b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/>
                        </a:rPr>
                      </a:b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/>
                        </a:rPr>
                        <a:t>PC = PC + 4 + </a:t>
                      </a:r>
                      <a:r>
                        <a:rPr lang="en-US" sz="2000" b="0" i="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/>
                        </a:rPr>
                        <a:t>BranchAddr</a:t>
                      </a:r>
                      <a:endParaRPr lang="en-US" sz="20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7" name="Text Box 7"/>
          <p:cNvSpPr txBox="1">
            <a:spLocks noChangeArrowheads="1"/>
          </p:cNvSpPr>
          <p:nvPr/>
        </p:nvSpPr>
        <p:spPr bwMode="auto">
          <a:xfrm>
            <a:off x="1228540" y="5692616"/>
            <a:ext cx="5090598" cy="430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latin typeface="+mn-ea"/>
              </a:rPr>
              <a:t>使用</a:t>
            </a:r>
            <a:r>
              <a:rPr lang="zh-CN" altLang="en-US" sz="2200" dirty="0">
                <a:latin typeface="+mn-ea"/>
              </a:rPr>
              <a:t>相对</a:t>
            </a:r>
            <a:r>
              <a:rPr lang="zh-CN" altLang="en-US" sz="2200" dirty="0" smtClean="0">
                <a:latin typeface="+mn-ea"/>
              </a:rPr>
              <a:t>寻址的指令：</a:t>
            </a:r>
            <a:r>
              <a:rPr lang="en-US" altLang="zh-CN" sz="2200" dirty="0" err="1" smtClean="0">
                <a:latin typeface="+mn-ea"/>
              </a:rPr>
              <a:t>beq</a:t>
            </a:r>
            <a:r>
              <a:rPr lang="en-US" altLang="zh-CN" sz="2200" dirty="0" smtClean="0">
                <a:latin typeface="+mn-ea"/>
              </a:rPr>
              <a:t>, </a:t>
            </a:r>
            <a:r>
              <a:rPr lang="en-US" altLang="zh-CN" sz="2200" dirty="0" err="1" smtClean="0">
                <a:latin typeface="+mn-ea"/>
              </a:rPr>
              <a:t>bne</a:t>
            </a:r>
            <a:r>
              <a:rPr lang="en-US" altLang="zh-CN" sz="2200" dirty="0" smtClean="0">
                <a:latin typeface="+mn-ea"/>
              </a:rPr>
              <a:t> </a:t>
            </a:r>
            <a:endParaRPr lang="en-US" altLang="zh-CN" sz="2200" dirty="0">
              <a:latin typeface="+mn-ea"/>
            </a:endParaRPr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6319138" y="5714262"/>
            <a:ext cx="5090598" cy="430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solidFill>
                  <a:srgbClr val="9966FF"/>
                </a:solidFill>
                <a:latin typeface="等线" panose="02010600030101010101" charset="-122"/>
              </a:rPr>
              <a:t>  </a:t>
            </a:r>
            <a:r>
              <a:rPr lang="zh-CN" altLang="en-US" sz="2200" b="1" dirty="0" smtClean="0">
                <a:latin typeface="等线" panose="02010600030101010101" charset="-122"/>
              </a:rPr>
              <a:t>详细情况需查</a:t>
            </a:r>
            <a:r>
              <a:rPr lang="en-US" altLang="zh-CN" sz="2200" b="1" dirty="0" smtClean="0">
                <a:latin typeface="等线" panose="02010600030101010101" charset="-122"/>
              </a:rPr>
              <a:t>MIPS</a:t>
            </a:r>
            <a:r>
              <a:rPr lang="zh-CN" altLang="en-US" sz="2200" b="1" dirty="0" smtClean="0">
                <a:latin typeface="等线" panose="02010600030101010101" charset="-122"/>
              </a:rPr>
              <a:t>指令手册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3945" y="205851"/>
            <a:ext cx="237680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8.6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MIPS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指令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3945" y="797298"/>
            <a:ext cx="5248483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6.MIPS CPU ISA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的硬件体现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53431" y="1643742"/>
            <a:ext cx="10149998" cy="4619097"/>
            <a:chOff x="697004" y="1767866"/>
            <a:chExt cx="11109461" cy="5269813"/>
          </a:xfrm>
        </p:grpSpPr>
        <p:sp>
          <p:nvSpPr>
            <p:cNvPr id="7" name="流程图: 手动输入 146"/>
            <p:cNvSpPr/>
            <p:nvPr/>
          </p:nvSpPr>
          <p:spPr>
            <a:xfrm>
              <a:off x="5181935" y="5812705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9483 h 17483"/>
                <a:gd name="connsiteX1-3" fmla="*/ 10000 w 10000"/>
                <a:gd name="connsiteY1-4" fmla="*/ 0 h 17483"/>
                <a:gd name="connsiteX2-5" fmla="*/ 10000 w 10000"/>
                <a:gd name="connsiteY2-6" fmla="*/ 17483 h 17483"/>
                <a:gd name="connsiteX3-7" fmla="*/ 0 w 10000"/>
                <a:gd name="connsiteY3-8" fmla="*/ 17483 h 17483"/>
                <a:gd name="connsiteX4-9" fmla="*/ 0 w 10000"/>
                <a:gd name="connsiteY4-10" fmla="*/ 9483 h 17483"/>
                <a:gd name="connsiteX0-11" fmla="*/ 0 w 10000"/>
                <a:gd name="connsiteY0-12" fmla="*/ 5355 h 13355"/>
                <a:gd name="connsiteX1-13" fmla="*/ 10000 w 10000"/>
                <a:gd name="connsiteY1-14" fmla="*/ 0 h 13355"/>
                <a:gd name="connsiteX2-15" fmla="*/ 10000 w 10000"/>
                <a:gd name="connsiteY2-16" fmla="*/ 13355 h 13355"/>
                <a:gd name="connsiteX3-17" fmla="*/ 0 w 10000"/>
                <a:gd name="connsiteY3-18" fmla="*/ 13355 h 13355"/>
                <a:gd name="connsiteX4-19" fmla="*/ 0 w 10000"/>
                <a:gd name="connsiteY4-20" fmla="*/ 5355 h 133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6429375" y="4408413"/>
              <a:ext cx="975092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4391673" y="5021016"/>
              <a:ext cx="69402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任意多边形: 形状 256"/>
            <p:cNvSpPr/>
            <p:nvPr/>
          </p:nvSpPr>
          <p:spPr>
            <a:xfrm flipV="1">
              <a:off x="4911567" y="4551034"/>
              <a:ext cx="187289" cy="104394"/>
            </a:xfrm>
            <a:custGeom>
              <a:avLst/>
              <a:gdLst>
                <a:gd name="connsiteX0" fmla="*/ 323850 w 323850"/>
                <a:gd name="connsiteY0" fmla="*/ 0 h 0"/>
                <a:gd name="connsiteX1" fmla="*/ 0 w 3238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850">
                  <a:moveTo>
                    <a:pt x="323850" y="0"/>
                  </a:moveTo>
                  <a:lnTo>
                    <a:pt x="0" y="0"/>
                  </a:lnTo>
                </a:path>
              </a:pathLst>
            </a:cu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053450" y="4289705"/>
              <a:ext cx="105916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038682" y="4010421"/>
              <a:ext cx="105916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" name="组合 12"/>
            <p:cNvGrpSpPr/>
            <p:nvPr/>
          </p:nvGrpSpPr>
          <p:grpSpPr>
            <a:xfrm>
              <a:off x="5069674" y="2027665"/>
              <a:ext cx="6334881" cy="1950924"/>
              <a:chOff x="5039741" y="3208161"/>
              <a:chExt cx="597546" cy="457491"/>
            </a:xfrm>
          </p:grpSpPr>
          <p:cxnSp>
            <p:nvCxnSpPr>
              <p:cNvPr id="165" name="直接连接符 164"/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6" name="直接连接符 165"/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4" name="直接连接符 13"/>
            <p:cNvCxnSpPr/>
            <p:nvPr/>
          </p:nvCxnSpPr>
          <p:spPr>
            <a:xfrm>
              <a:off x="5073891" y="2472651"/>
              <a:ext cx="4131450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5083378" y="2695870"/>
              <a:ext cx="3227280" cy="1199217"/>
              <a:chOff x="5039741" y="3208161"/>
              <a:chExt cx="597546" cy="457491"/>
            </a:xfrm>
          </p:grpSpPr>
          <p:cxnSp>
            <p:nvCxnSpPr>
              <p:cNvPr id="163" name="直接连接符 162"/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4" name="直接连接符 163"/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5088159" y="3149858"/>
              <a:ext cx="744126" cy="474778"/>
              <a:chOff x="5039741" y="3208161"/>
              <a:chExt cx="597546" cy="457491"/>
            </a:xfrm>
          </p:grpSpPr>
          <p:cxnSp>
            <p:nvCxnSpPr>
              <p:cNvPr id="161" name="直接连接符 160"/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2" name="直接连接符 161"/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7" name="直接连接符 16"/>
            <p:cNvCxnSpPr/>
            <p:nvPr/>
          </p:nvCxnSpPr>
          <p:spPr>
            <a:xfrm>
              <a:off x="4778067" y="3306859"/>
              <a:ext cx="0" cy="1125265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任意多边形: 形状 191"/>
            <p:cNvSpPr/>
            <p:nvPr/>
          </p:nvSpPr>
          <p:spPr>
            <a:xfrm>
              <a:off x="5080685" y="2250400"/>
              <a:ext cx="5072714" cy="1475869"/>
            </a:xfrm>
            <a:custGeom>
              <a:avLst/>
              <a:gdLst>
                <a:gd name="connsiteX0" fmla="*/ 0 w 4762500"/>
                <a:gd name="connsiteY0" fmla="*/ 0 h 1600200"/>
                <a:gd name="connsiteX1" fmla="*/ 4762500 w 4762500"/>
                <a:gd name="connsiteY1" fmla="*/ 0 h 1600200"/>
                <a:gd name="connsiteX2" fmla="*/ 4762500 w 4762500"/>
                <a:gd name="connsiteY2" fmla="*/ 1600200 h 1600200"/>
                <a:gd name="connsiteX0-1" fmla="*/ 0 w 4762500"/>
                <a:gd name="connsiteY0-2" fmla="*/ 0 h 1593057"/>
                <a:gd name="connsiteX1-3" fmla="*/ 4762500 w 4762500"/>
                <a:gd name="connsiteY1-4" fmla="*/ 0 h 1593057"/>
                <a:gd name="connsiteX2-5" fmla="*/ 4762500 w 4762500"/>
                <a:gd name="connsiteY2-6" fmla="*/ 1593057 h 1593057"/>
                <a:gd name="connsiteX0-7" fmla="*/ 0 w 4762500"/>
                <a:gd name="connsiteY0-8" fmla="*/ 0 h 1600201"/>
                <a:gd name="connsiteX1-9" fmla="*/ 4762500 w 4762500"/>
                <a:gd name="connsiteY1-10" fmla="*/ 0 h 1600201"/>
                <a:gd name="connsiteX2-11" fmla="*/ 4762500 w 4762500"/>
                <a:gd name="connsiteY2-12" fmla="*/ 1600201 h 16002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762500" h="1600201">
                  <a:moveTo>
                    <a:pt x="0" y="0"/>
                  </a:moveTo>
                  <a:lnTo>
                    <a:pt x="4762500" y="0"/>
                  </a:lnTo>
                  <a:lnTo>
                    <a:pt x="4762500" y="1600201"/>
                  </a:lnTo>
                </a:path>
              </a:pathLst>
            </a:cu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9" name="矩形 18"/>
            <p:cNvSpPr/>
            <p:nvPr/>
          </p:nvSpPr>
          <p:spPr>
            <a:xfrm>
              <a:off x="5065360" y="1767866"/>
              <a:ext cx="10012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MemtoReg</a:t>
              </a:r>
              <a:endParaRPr lang="zh-CN" altLang="en-US" sz="1325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065360" y="1988766"/>
              <a:ext cx="97206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MemWrite</a:t>
              </a:r>
              <a:endParaRPr lang="zh-CN" altLang="en-US" sz="1325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065360" y="2209666"/>
              <a:ext cx="7121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Branch</a:t>
              </a:r>
              <a:endParaRPr lang="zh-CN" altLang="en-US" sz="1325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065360" y="2430566"/>
              <a:ext cx="693512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AluOP</a:t>
              </a:r>
              <a:endParaRPr lang="zh-CN" altLang="en-US" sz="1325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065360" y="2662976"/>
              <a:ext cx="803405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</a:t>
              </a:r>
              <a:endParaRPr lang="zh-CN" altLang="en-US" sz="1325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754378" y="3260600"/>
              <a:ext cx="73239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RegDst</a:t>
              </a:r>
              <a:endParaRPr lang="zh-CN" altLang="en-US" sz="1325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065360" y="2883875"/>
              <a:ext cx="88246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RegWrite</a:t>
              </a:r>
              <a:endParaRPr lang="zh-CN" altLang="en-US" sz="1325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9419520" y="2472651"/>
              <a:ext cx="65293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PCSrc</a:t>
              </a:r>
              <a:endParaRPr lang="zh-CN" altLang="en-US" sz="1325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992610" y="3763083"/>
              <a:ext cx="252305" cy="453041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cxnSp>
          <p:nvCxnSpPr>
            <p:cNvPr id="28" name="直接连接符 27"/>
            <p:cNvCxnSpPr/>
            <p:nvPr/>
          </p:nvCxnSpPr>
          <p:spPr>
            <a:xfrm flipV="1">
              <a:off x="2119506" y="4219534"/>
              <a:ext cx="0" cy="100857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>
              <a:off x="1870381" y="4266907"/>
              <a:ext cx="53458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接连接符 29"/>
            <p:cNvCxnSpPr>
              <a:endCxn id="27" idx="1"/>
            </p:cNvCxnSpPr>
            <p:nvPr/>
          </p:nvCxnSpPr>
          <p:spPr>
            <a:xfrm>
              <a:off x="1681860" y="3989131"/>
              <a:ext cx="310750" cy="47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2250097" y="3993971"/>
              <a:ext cx="343074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>
              <a:off x="1908246" y="3424994"/>
              <a:ext cx="458508" cy="3436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51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endParaRPr lang="zh-CN" altLang="en-US" sz="151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584594" y="3667322"/>
              <a:ext cx="944542" cy="1445348"/>
              <a:chOff x="2153669" y="3581315"/>
              <a:chExt cx="981236" cy="1387999"/>
            </a:xfrm>
          </p:grpSpPr>
          <p:sp>
            <p:nvSpPr>
              <p:cNvPr id="157" name="矩形 156"/>
              <p:cNvSpPr/>
              <p:nvPr/>
            </p:nvSpPr>
            <p:spPr>
              <a:xfrm>
                <a:off x="2162582" y="3581315"/>
                <a:ext cx="920297" cy="1387999"/>
              </a:xfrm>
              <a:prstGeom prst="rect">
                <a:avLst/>
              </a:prstGeom>
              <a:solidFill>
                <a:srgbClr val="00B050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58" name="矩形 157"/>
              <p:cNvSpPr/>
              <p:nvPr/>
            </p:nvSpPr>
            <p:spPr>
              <a:xfrm>
                <a:off x="2672635" y="3769167"/>
                <a:ext cx="462270" cy="300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矩形 158"/>
              <p:cNvSpPr/>
              <p:nvPr/>
            </p:nvSpPr>
            <p:spPr>
              <a:xfrm>
                <a:off x="2153669" y="3768090"/>
                <a:ext cx="337571" cy="300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矩形 159"/>
              <p:cNvSpPr/>
              <p:nvPr/>
            </p:nvSpPr>
            <p:spPr>
              <a:xfrm>
                <a:off x="2247903" y="4158047"/>
                <a:ext cx="760851" cy="507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zh-CN" altLang="en-US" sz="1325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指令</a:t>
                </a:r>
                <a:endParaRPr lang="en-US" altLang="zh-CN" sz="1325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/>
                <a:r>
                  <a:rPr lang="zh-CN" altLang="en-US" sz="1325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存储器</a:t>
                </a:r>
                <a:endParaRPr lang="zh-CN" altLang="en-US" sz="1325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3435980" y="3732115"/>
              <a:ext cx="656317" cy="2820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4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指令字</a:t>
              </a:r>
              <a:endParaRPr lang="zh-CN" altLang="en-US" sz="114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069337" y="5786044"/>
              <a:ext cx="216340" cy="312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2407598" y="5954587"/>
              <a:ext cx="370802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: 形状 251"/>
            <p:cNvSpPr/>
            <p:nvPr/>
          </p:nvSpPr>
          <p:spPr>
            <a:xfrm>
              <a:off x="3104594" y="5704600"/>
              <a:ext cx="420272" cy="738401"/>
            </a:xfrm>
            <a:custGeom>
              <a:avLst/>
              <a:gdLst>
                <a:gd name="connsiteX0" fmla="*/ 0 w 234950"/>
                <a:gd name="connsiteY0" fmla="*/ 0 h 812800"/>
                <a:gd name="connsiteX1" fmla="*/ 234950 w 234950"/>
                <a:gd name="connsiteY1" fmla="*/ 0 h 812800"/>
                <a:gd name="connsiteX2" fmla="*/ 234950 w 234950"/>
                <a:gd name="connsiteY2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950" h="812800">
                  <a:moveTo>
                    <a:pt x="0" y="0"/>
                  </a:moveTo>
                  <a:lnTo>
                    <a:pt x="234950" y="0"/>
                  </a:lnTo>
                  <a:lnTo>
                    <a:pt x="234950" y="812800"/>
                  </a:lnTo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8" name="矩形 37"/>
            <p:cNvSpPr/>
            <p:nvPr/>
          </p:nvSpPr>
          <p:spPr>
            <a:xfrm>
              <a:off x="3233226" y="5423935"/>
              <a:ext cx="60559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PC+4</a:t>
              </a:r>
              <a:endParaRPr lang="zh-CN" altLang="en-US" sz="1325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977560" y="2915317"/>
              <a:ext cx="375667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5:0</a:t>
              </a:r>
              <a:endParaRPr lang="zh-CN" altLang="en-US" sz="104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993227" y="4041790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20:16</a:t>
              </a:r>
              <a:endParaRPr lang="zh-CN" altLang="en-US" sz="104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995056" y="3774290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25:21</a:t>
              </a:r>
              <a:endParaRPr lang="zh-CN" altLang="en-US" sz="104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966955" y="4545075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15:11</a:t>
              </a:r>
              <a:endParaRPr lang="zh-CN" altLang="en-US" sz="104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3978687" y="5823198"/>
              <a:ext cx="446675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15:0</a:t>
              </a:r>
              <a:endParaRPr lang="zh-CN" altLang="en-US" sz="104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5260768" y="5840486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377380" y="5937733"/>
              <a:ext cx="86257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SignImm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102472" y="3624635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7" name="矩形 46"/>
            <p:cNvSpPr/>
            <p:nvPr/>
          </p:nvSpPr>
          <p:spPr>
            <a:xfrm>
              <a:off x="5087028" y="3846399"/>
              <a:ext cx="49401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5088159" y="4167250"/>
              <a:ext cx="49401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5081485" y="451521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5087028" y="4869877"/>
              <a:ext cx="49401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5607659" y="358754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461813" y="4623794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zh-CN" altLang="en-US" sz="1325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寄存器堆</a:t>
              </a:r>
              <a:endParaRPr lang="zh-CN" altLang="en-US" sz="1325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187634" y="385666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6179493" y="427612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625897" y="4389532"/>
              <a:ext cx="284372" cy="537440"/>
              <a:chOff x="4451072" y="4543951"/>
              <a:chExt cx="284372" cy="537440"/>
            </a:xfrm>
          </p:grpSpPr>
          <p:sp>
            <p:nvSpPr>
              <p:cNvPr id="155" name="流程图: 手动操作 154"/>
              <p:cNvSpPr/>
              <p:nvPr/>
            </p:nvSpPr>
            <p:spPr>
              <a:xfrm rot="16200000">
                <a:off x="4335027" y="4701403"/>
                <a:ext cx="533466" cy="226510"/>
              </a:xfrm>
              <a:prstGeom prst="flowChartManualOperation">
                <a:avLst/>
              </a:prstGeom>
              <a:solidFill>
                <a:srgbClr val="FFFF00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56" name="矩形 155"/>
              <p:cNvSpPr/>
              <p:nvPr/>
            </p:nvSpPr>
            <p:spPr>
              <a:xfrm>
                <a:off x="4451072" y="4543951"/>
                <a:ext cx="284372" cy="528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6" name="流程图: 手动操作 55"/>
            <p:cNvSpPr/>
            <p:nvPr/>
          </p:nvSpPr>
          <p:spPr>
            <a:xfrm rot="16200000">
              <a:off x="1336980" y="3875036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57" name="矩形 56"/>
            <p:cNvSpPr/>
            <p:nvPr/>
          </p:nvSpPr>
          <p:spPr>
            <a:xfrm>
              <a:off x="1429026" y="3715552"/>
              <a:ext cx="284371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流程图: 手动操作 57"/>
            <p:cNvSpPr/>
            <p:nvPr/>
          </p:nvSpPr>
          <p:spPr>
            <a:xfrm rot="16200000">
              <a:off x="7251910" y="4433214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59" name="矩形 58"/>
            <p:cNvSpPr/>
            <p:nvPr/>
          </p:nvSpPr>
          <p:spPr>
            <a:xfrm>
              <a:off x="7346314" y="4283009"/>
              <a:ext cx="284371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流程图: 手动操作 59"/>
            <p:cNvSpPr/>
            <p:nvPr/>
          </p:nvSpPr>
          <p:spPr>
            <a:xfrm rot="16200000">
              <a:off x="11167767" y="4070175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61" name="矩形 60"/>
            <p:cNvSpPr/>
            <p:nvPr/>
          </p:nvSpPr>
          <p:spPr>
            <a:xfrm>
              <a:off x="11263840" y="3936437"/>
              <a:ext cx="284371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6507043" y="4010421"/>
              <a:ext cx="1557578" cy="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7855791" y="5879564"/>
              <a:ext cx="347745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组合 63"/>
            <p:cNvGrpSpPr/>
            <p:nvPr/>
          </p:nvGrpSpPr>
          <p:grpSpPr>
            <a:xfrm>
              <a:off x="7386084" y="5653030"/>
              <a:ext cx="487251" cy="552651"/>
              <a:chOff x="7239187" y="4876233"/>
              <a:chExt cx="506180" cy="574121"/>
            </a:xfrm>
          </p:grpSpPr>
          <p:sp>
            <p:nvSpPr>
              <p:cNvPr id="153" name="平行四边形 152"/>
              <p:cNvSpPr/>
              <p:nvPr/>
            </p:nvSpPr>
            <p:spPr>
              <a:xfrm rot="4500000">
                <a:off x="7216515" y="4946030"/>
                <a:ext cx="574121" cy="434528"/>
              </a:xfrm>
              <a:prstGeom prst="parallelogram">
                <a:avLst/>
              </a:prstGeom>
              <a:solidFill>
                <a:srgbClr val="ED7D31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54" name="矩形 153"/>
              <p:cNvSpPr/>
              <p:nvPr/>
            </p:nvSpPr>
            <p:spPr>
              <a:xfrm>
                <a:off x="7239187" y="4999635"/>
                <a:ext cx="50618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&lt;&lt;2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5" name="矩形 64"/>
            <p:cNvSpPr/>
            <p:nvPr/>
          </p:nvSpPr>
          <p:spPr>
            <a:xfrm>
              <a:off x="8408569" y="6034851"/>
              <a:ext cx="296205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8600045" y="5800998"/>
              <a:ext cx="931895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PCBranch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7" name="直接连接符 66"/>
            <p:cNvCxnSpPr/>
            <p:nvPr/>
          </p:nvCxnSpPr>
          <p:spPr>
            <a:xfrm flipV="1">
              <a:off x="7624520" y="4588128"/>
              <a:ext cx="462543" cy="352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 67"/>
            <p:cNvSpPr/>
            <p:nvPr/>
          </p:nvSpPr>
          <p:spPr>
            <a:xfrm>
              <a:off x="7583805" y="4322624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SrcB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573803" y="3763083"/>
              <a:ext cx="56333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SrcA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8466912" y="3750272"/>
              <a:ext cx="612360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Equal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任意多边形: 形状 323"/>
            <p:cNvSpPr/>
            <p:nvPr/>
          </p:nvSpPr>
          <p:spPr>
            <a:xfrm>
              <a:off x="8064621" y="384079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72" name="矩形 71"/>
            <p:cNvSpPr/>
            <p:nvPr/>
          </p:nvSpPr>
          <p:spPr>
            <a:xfrm rot="16200000">
              <a:off x="8123340" y="4149304"/>
              <a:ext cx="55994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32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8517269" y="4016596"/>
              <a:ext cx="1021502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ALUResult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498897" y="4614480"/>
              <a:ext cx="93148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WriteData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5" name="直接连接符 74"/>
            <p:cNvCxnSpPr/>
            <p:nvPr/>
          </p:nvCxnSpPr>
          <p:spPr>
            <a:xfrm>
              <a:off x="8532230" y="4302272"/>
              <a:ext cx="1224035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10541167" y="4301458"/>
              <a:ext cx="7800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组合 76"/>
            <p:cNvGrpSpPr/>
            <p:nvPr/>
          </p:nvGrpSpPr>
          <p:grpSpPr>
            <a:xfrm>
              <a:off x="9690826" y="3695866"/>
              <a:ext cx="916908" cy="1436044"/>
              <a:chOff x="2106940" y="3477998"/>
              <a:chExt cx="952529" cy="1491834"/>
            </a:xfrm>
          </p:grpSpPr>
          <p:sp>
            <p:nvSpPr>
              <p:cNvPr id="147" name="矩形 146"/>
              <p:cNvSpPr/>
              <p:nvPr/>
            </p:nvSpPr>
            <p:spPr>
              <a:xfrm>
                <a:off x="2162583" y="3477998"/>
                <a:ext cx="828902" cy="1491834"/>
              </a:xfrm>
              <a:prstGeom prst="rect">
                <a:avLst/>
              </a:prstGeom>
              <a:solidFill>
                <a:srgbClr val="79F5F9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 dirty="0"/>
              </a:p>
            </p:txBody>
          </p:sp>
          <p:sp>
            <p:nvSpPr>
              <p:cNvPr id="148" name="矩形 147"/>
              <p:cNvSpPr/>
              <p:nvPr/>
            </p:nvSpPr>
            <p:spPr>
              <a:xfrm>
                <a:off x="2317534" y="3480984"/>
                <a:ext cx="492129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矩形 148"/>
              <p:cNvSpPr/>
              <p:nvPr/>
            </p:nvSpPr>
            <p:spPr>
              <a:xfrm>
                <a:off x="2597199" y="3861428"/>
                <a:ext cx="46227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2146656" y="3834566"/>
                <a:ext cx="337571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矩形 150"/>
              <p:cNvSpPr/>
              <p:nvPr/>
            </p:nvSpPr>
            <p:spPr>
              <a:xfrm>
                <a:off x="2182706" y="4068361"/>
                <a:ext cx="760851" cy="548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zh-CN" altLang="en-US" sz="132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</a:t>
                </a:r>
                <a:endParaRPr lang="en-US" altLang="zh-CN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/>
                <a:r>
                  <a:rPr lang="zh-CN" altLang="en-US" sz="132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存储器</a:t>
                </a:r>
                <a:endPara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矩形 151"/>
              <p:cNvSpPr/>
              <p:nvPr/>
            </p:nvSpPr>
            <p:spPr>
              <a:xfrm>
                <a:off x="2106940" y="4556521"/>
                <a:ext cx="513205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8" name="矩形 77"/>
            <p:cNvSpPr/>
            <p:nvPr/>
          </p:nvSpPr>
          <p:spPr>
            <a:xfrm>
              <a:off x="10484405" y="4026377"/>
              <a:ext cx="90146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ReadData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10506410" y="6662499"/>
              <a:ext cx="1300055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WriteBackData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任意多边形: 形状 323"/>
            <p:cNvSpPr/>
            <p:nvPr/>
          </p:nvSpPr>
          <p:spPr>
            <a:xfrm>
              <a:off x="8163994" y="5696260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81" name="任意多边形: 形状 323"/>
            <p:cNvSpPr/>
            <p:nvPr/>
          </p:nvSpPr>
          <p:spPr>
            <a:xfrm>
              <a:off x="2768573" y="5274135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82" name="矩形 81"/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lang="zh-CN" altLang="en-US" sz="189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8350117" y="5929356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lang="zh-CN" altLang="en-US" sz="189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933293" y="6724905"/>
              <a:ext cx="129877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BranchAddress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5" name="直接连接符 84"/>
            <p:cNvCxnSpPr/>
            <p:nvPr/>
          </p:nvCxnSpPr>
          <p:spPr>
            <a:xfrm>
              <a:off x="4038682" y="2883186"/>
              <a:ext cx="0" cy="3163131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任意多边形: 形状 256"/>
            <p:cNvSpPr/>
            <p:nvPr/>
          </p:nvSpPr>
          <p:spPr>
            <a:xfrm flipV="1">
              <a:off x="11547755" y="4010500"/>
              <a:ext cx="225121" cy="153946"/>
            </a:xfrm>
            <a:custGeom>
              <a:avLst/>
              <a:gdLst>
                <a:gd name="connsiteX0" fmla="*/ 323850 w 323850"/>
                <a:gd name="connsiteY0" fmla="*/ 0 h 0"/>
                <a:gd name="connsiteX1" fmla="*/ 0 w 3238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850">
                  <a:moveTo>
                    <a:pt x="323850" y="0"/>
                  </a:moveTo>
                  <a:lnTo>
                    <a:pt x="0" y="0"/>
                  </a:lnTo>
                </a:path>
              </a:pathLst>
            </a:cu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cxnSp>
          <p:nvCxnSpPr>
            <p:cNvPr id="87" name="直接连接符 86"/>
            <p:cNvCxnSpPr>
              <a:stCxn id="86" idx="0"/>
            </p:cNvCxnSpPr>
            <p:nvPr/>
          </p:nvCxnSpPr>
          <p:spPr>
            <a:xfrm>
              <a:off x="11772876" y="4164446"/>
              <a:ext cx="8580" cy="2795238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4053450" y="4762613"/>
              <a:ext cx="60419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4391673" y="4518933"/>
              <a:ext cx="25835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4391673" y="4289705"/>
              <a:ext cx="0" cy="225509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4038682" y="2883186"/>
              <a:ext cx="530592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4046972" y="6046317"/>
              <a:ext cx="111098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4391673" y="5021016"/>
              <a:ext cx="0" cy="1938668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4391673" y="6959684"/>
              <a:ext cx="7379146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>
              <a:off x="9492790" y="3487778"/>
              <a:ext cx="1348856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9492790" y="3487778"/>
              <a:ext cx="0" cy="787747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10841646" y="3487778"/>
              <a:ext cx="0" cy="501353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10848976" y="3998474"/>
              <a:ext cx="47226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6814452" y="4910747"/>
              <a:ext cx="2914605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6814452" y="4426978"/>
              <a:ext cx="0" cy="483769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>
              <a:off x="7088792" y="4711487"/>
              <a:ext cx="0" cy="1237624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>
              <a:off x="7108189" y="4711893"/>
              <a:ext cx="285305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6429375" y="5966951"/>
              <a:ext cx="975092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4060306" y="3143260"/>
              <a:ext cx="522726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5" name="矩形 104"/>
            <p:cNvSpPr/>
            <p:nvPr/>
          </p:nvSpPr>
          <p:spPr>
            <a:xfrm>
              <a:off x="3984471" y="2661978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31:26</a:t>
              </a:r>
              <a:endParaRPr lang="zh-CN" altLang="en-US" sz="104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等腰三角形 105"/>
            <p:cNvSpPr/>
            <p:nvPr/>
          </p:nvSpPr>
          <p:spPr>
            <a:xfrm>
              <a:off x="2010894" y="4092249"/>
              <a:ext cx="217225" cy="122111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5532327" y="511802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144" name="直接连接符 143"/>
              <p:cNvCxnSpPr/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矩形 144"/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等腰三角形 145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>
              <a:off x="9904273" y="5003415"/>
              <a:ext cx="534589" cy="487432"/>
              <a:chOff x="1853728" y="4285666"/>
              <a:chExt cx="534589" cy="487432"/>
            </a:xfrm>
            <a:solidFill>
              <a:srgbClr val="00B050"/>
            </a:solidFill>
          </p:grpSpPr>
          <p:cxnSp>
            <p:nvCxnSpPr>
              <p:cNvPr id="141" name="直接连接符 140"/>
              <p:cNvCxnSpPr/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矩形 141"/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等腰三角形 142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79F5F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cxnSp>
          <p:nvCxnSpPr>
            <p:cNvPr id="109" name="直接连接符 108"/>
            <p:cNvCxnSpPr/>
            <p:nvPr/>
          </p:nvCxnSpPr>
          <p:spPr>
            <a:xfrm>
              <a:off x="3493075" y="4009114"/>
              <a:ext cx="54560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1269836" y="3840798"/>
              <a:ext cx="0" cy="2602203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1269836" y="6443001"/>
              <a:ext cx="6894158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8941392" y="6150115"/>
              <a:ext cx="0" cy="549253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985166" y="6699368"/>
              <a:ext cx="792812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981804" y="4128910"/>
              <a:ext cx="0" cy="2570458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981804" y="4128910"/>
              <a:ext cx="50069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1269836" y="3840798"/>
              <a:ext cx="21602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8631603" y="6150115"/>
              <a:ext cx="309789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2407598" y="4010421"/>
              <a:ext cx="0" cy="1464731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2407598" y="5475152"/>
              <a:ext cx="35786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0" name="组合 119"/>
            <p:cNvGrpSpPr/>
            <p:nvPr/>
          </p:nvGrpSpPr>
          <p:grpSpPr>
            <a:xfrm>
              <a:off x="5099722" y="2927507"/>
              <a:ext cx="2431294" cy="1389682"/>
              <a:chOff x="5039741" y="3208161"/>
              <a:chExt cx="597546" cy="457491"/>
            </a:xfrm>
          </p:grpSpPr>
          <p:cxnSp>
            <p:nvCxnSpPr>
              <p:cNvPr id="139" name="直接连接符 138"/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1" name="直接连接符 120"/>
            <p:cNvCxnSpPr/>
            <p:nvPr/>
          </p:nvCxnSpPr>
          <p:spPr>
            <a:xfrm>
              <a:off x="9005029" y="2577253"/>
              <a:ext cx="0" cy="144912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>
              <a:off x="8546056" y="4038014"/>
              <a:ext cx="458973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9005029" y="2577253"/>
              <a:ext cx="200312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4" name="流程图: 延期 123"/>
            <p:cNvSpPr/>
            <p:nvPr/>
          </p:nvSpPr>
          <p:spPr>
            <a:xfrm>
              <a:off x="9220461" y="2408903"/>
              <a:ext cx="281920" cy="228390"/>
            </a:xfrm>
            <a:prstGeom prst="flowChartDelay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cxnSp>
          <p:nvCxnSpPr>
            <p:cNvPr id="125" name="直接连接符 124"/>
            <p:cNvCxnSpPr/>
            <p:nvPr/>
          </p:nvCxnSpPr>
          <p:spPr>
            <a:xfrm>
              <a:off x="9502935" y="2523098"/>
              <a:ext cx="279279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>
              <a:off x="9782214" y="1767866"/>
              <a:ext cx="0" cy="755232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>
              <a:off x="1617606" y="1767866"/>
              <a:ext cx="8164608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>
              <a:off x="1603713" y="1767866"/>
              <a:ext cx="0" cy="1985274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9" name="矩形 128"/>
            <p:cNvSpPr/>
            <p:nvPr/>
          </p:nvSpPr>
          <p:spPr>
            <a:xfrm>
              <a:off x="697004" y="3693304"/>
              <a:ext cx="60559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PC+4</a:t>
              </a:r>
              <a:endParaRPr lang="zh-CN" altLang="en-US" sz="1325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0" name="组合 129"/>
            <p:cNvGrpSpPr/>
            <p:nvPr/>
          </p:nvGrpSpPr>
          <p:grpSpPr>
            <a:xfrm>
              <a:off x="4418820" y="1847647"/>
              <a:ext cx="655071" cy="1459212"/>
              <a:chOff x="4249767" y="1888664"/>
              <a:chExt cx="655071" cy="1459212"/>
            </a:xfrm>
          </p:grpSpPr>
          <p:sp>
            <p:nvSpPr>
              <p:cNvPr id="135" name="矩形: 圆角 196"/>
              <p:cNvSpPr/>
              <p:nvPr/>
            </p:nvSpPr>
            <p:spPr>
              <a:xfrm>
                <a:off x="4269135" y="1888664"/>
                <a:ext cx="635703" cy="1459212"/>
              </a:xfrm>
              <a:prstGeom prst="round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>
                  <a:solidFill>
                    <a:schemeClr val="bg1"/>
                  </a:solidFill>
                </a:endParaRPr>
              </a:p>
            </p:txBody>
          </p:sp>
          <p:sp>
            <p:nvSpPr>
              <p:cNvPr id="136" name="矩形 135"/>
              <p:cNvSpPr/>
              <p:nvPr/>
            </p:nvSpPr>
            <p:spPr>
              <a:xfrm>
                <a:off x="4389953" y="1996880"/>
                <a:ext cx="399337" cy="836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51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控</a:t>
                </a:r>
                <a:endParaRPr lang="en-US" altLang="zh-CN" sz="15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51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制</a:t>
                </a:r>
                <a:endParaRPr lang="en-US" altLang="zh-CN" sz="15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51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器</a:t>
                </a:r>
                <a:endParaRPr lang="zh-CN" altLang="en-US" sz="15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矩形 136"/>
              <p:cNvSpPr/>
              <p:nvPr/>
            </p:nvSpPr>
            <p:spPr>
              <a:xfrm>
                <a:off x="4249767" y="3005005"/>
                <a:ext cx="553187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</a:t>
                </a:r>
                <a:endParaRPr lang="zh-CN" altLang="en-US" sz="1325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" name="矩形 137"/>
              <p:cNvSpPr/>
              <p:nvPr/>
            </p:nvSpPr>
            <p:spPr>
              <a:xfrm>
                <a:off x="4262342" y="2770315"/>
                <a:ext cx="414551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</a:t>
                </a:r>
                <a:endParaRPr lang="zh-CN" altLang="en-US" sz="1325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1" name="矩形 130"/>
            <p:cNvSpPr/>
            <p:nvPr/>
          </p:nvSpPr>
          <p:spPr>
            <a:xfrm>
              <a:off x="4339315" y="3700545"/>
              <a:ext cx="358760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endParaRPr lang="zh-CN" altLang="en-US" sz="132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4346940" y="3982725"/>
              <a:ext cx="346925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lang="zh-CN" altLang="en-US" sz="151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4331006" y="4502526"/>
              <a:ext cx="38750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rd</a:t>
              </a:r>
              <a:endParaRPr lang="zh-CN" altLang="en-US" sz="132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7554908" y="6170561"/>
              <a:ext cx="60559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PC+4</a:t>
              </a:r>
              <a:endParaRPr lang="zh-CN" altLang="en-US" sz="1325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1287" y="260281"/>
            <a:ext cx="237680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8.6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MIPS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指令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3946" y="873685"/>
            <a:ext cx="441322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7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MIPS 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ISA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的编程体现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4" name="内容占位符 6"/>
          <p:cNvSpPr>
            <a:spLocks noGrp="1"/>
          </p:cNvSpPr>
          <p:nvPr>
            <p:ph idx="1"/>
          </p:nvPr>
        </p:nvSpPr>
        <p:spPr>
          <a:xfrm>
            <a:off x="1075652" y="1589315"/>
            <a:ext cx="9820948" cy="544286"/>
          </a:xfrm>
        </p:spPr>
        <p:txBody>
          <a:bodyPr>
            <a:normAutofit/>
          </a:bodyPr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zh-CN" altLang="en-US" sz="2400" dirty="0" smtClean="0">
                <a:latin typeface="+mn-ea"/>
                <a:ea typeface="+mn-ea"/>
              </a:rPr>
              <a:t>如何用</a:t>
            </a:r>
            <a:r>
              <a:rPr lang="en-US" altLang="zh-CN" sz="2400" dirty="0" smtClean="0">
                <a:latin typeface="+mn-ea"/>
                <a:ea typeface="+mn-ea"/>
              </a:rPr>
              <a:t>MIPS</a:t>
            </a:r>
            <a:r>
              <a:rPr lang="zh-CN" altLang="en-US" sz="2400" dirty="0" smtClean="0">
                <a:latin typeface="+mn-ea"/>
                <a:ea typeface="+mn-ea"/>
              </a:rPr>
              <a:t>汇编程序段实现 </a:t>
            </a:r>
            <a:r>
              <a:rPr lang="en-US" altLang="zh-CN" sz="2400" dirty="0" smtClean="0">
                <a:latin typeface="+mn-ea"/>
                <a:ea typeface="+mn-ea"/>
              </a:rPr>
              <a:t>C</a:t>
            </a:r>
            <a:r>
              <a:rPr lang="zh-CN" altLang="en-US" sz="2400" dirty="0">
                <a:latin typeface="+mn-ea"/>
                <a:ea typeface="+mn-ea"/>
              </a:rPr>
              <a:t>语言</a:t>
            </a:r>
            <a:r>
              <a:rPr lang="zh-CN" altLang="en-US" sz="2400" dirty="0" smtClean="0">
                <a:latin typeface="+mn-ea"/>
                <a:ea typeface="+mn-ea"/>
              </a:rPr>
              <a:t>表达式</a:t>
            </a:r>
            <a:r>
              <a:rPr lang="en-US" altLang="zh-CN" sz="2400" dirty="0" smtClean="0">
                <a:latin typeface="+mn-ea"/>
                <a:ea typeface="+mn-ea"/>
              </a:rPr>
              <a:t>   </a:t>
            </a:r>
            <a:r>
              <a:rPr lang="en-US" altLang="zh-CN" sz="2400" dirty="0">
                <a:latin typeface="+mn-ea"/>
                <a:ea typeface="+mn-ea"/>
              </a:rPr>
              <a:t>a </a:t>
            </a:r>
            <a:r>
              <a:rPr lang="en-US" altLang="zh-CN" sz="2400" dirty="0">
                <a:latin typeface="+mn-ea"/>
                <a:ea typeface="+mn-ea"/>
              </a:rPr>
              <a:t>= b + c + d </a:t>
            </a:r>
            <a:r>
              <a:rPr lang="en-US" altLang="zh-CN" sz="2400" dirty="0">
                <a:latin typeface="+mn-ea"/>
                <a:ea typeface="+mn-ea"/>
              </a:rPr>
              <a:t>– e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的功能？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20559" y="2445754"/>
            <a:ext cx="59218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add $t0</a:t>
            </a:r>
            <a:r>
              <a:rPr lang="en-US" altLang="zh-CN" sz="2400" dirty="0">
                <a:solidFill>
                  <a:srgbClr val="7030A0"/>
                </a:solidFill>
                <a:latin typeface="+mn-ea"/>
              </a:rPr>
              <a:t>, </a:t>
            </a:r>
            <a:r>
              <a:rPr lang="en-US" altLang="zh-CN" sz="2400" dirty="0">
                <a:solidFill>
                  <a:srgbClr val="0070C0"/>
                </a:solidFill>
                <a:latin typeface="+mn-ea"/>
              </a:rPr>
              <a:t>$s1</a:t>
            </a:r>
            <a:r>
              <a:rPr lang="en-US" altLang="zh-CN" sz="2400" dirty="0">
                <a:solidFill>
                  <a:srgbClr val="7030A0"/>
                </a:solidFill>
                <a:latin typeface="+mn-ea"/>
              </a:rPr>
              <a:t>, </a:t>
            </a:r>
            <a:r>
              <a:rPr lang="en-US" altLang="zh-CN" sz="2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$s2  </a:t>
            </a:r>
            <a:r>
              <a:rPr lang="en-US" altLang="zh-CN" sz="2400" i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# temp = b + c</a:t>
            </a:r>
            <a:endParaRPr lang="en-US" altLang="zh-CN" sz="2400" i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add $t0, $t0, </a:t>
            </a:r>
            <a:r>
              <a:rPr lang="en-US" altLang="zh-CN" sz="2400" dirty="0">
                <a:solidFill>
                  <a:srgbClr val="7030A0"/>
                </a:solidFill>
                <a:latin typeface="+mn-ea"/>
              </a:rPr>
              <a:t>$s3  </a:t>
            </a:r>
            <a:r>
              <a:rPr lang="en-US" altLang="zh-CN" sz="2400" i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# temp = temp + d</a:t>
            </a:r>
            <a:endParaRPr lang="en-US" altLang="zh-CN" sz="2400" i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marL="0" lvl="1">
              <a:lnSpc>
                <a:spcPct val="150000"/>
              </a:lnSpc>
              <a:buNone/>
            </a:pPr>
            <a:r>
              <a:rPr lang="en-US" altLang="zh-CN" sz="2400" dirty="0">
                <a:latin typeface="+mn-ea"/>
              </a:rPr>
              <a:t>sub</a:t>
            </a:r>
            <a:r>
              <a:rPr lang="en-US" altLang="zh-CN" sz="2400" dirty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+mn-ea"/>
              </a:rPr>
              <a:t>$s0</a:t>
            </a:r>
            <a:r>
              <a:rPr lang="en-US" altLang="zh-CN" sz="2400" dirty="0">
                <a:solidFill>
                  <a:srgbClr val="7030A0"/>
                </a:solidFill>
                <a:latin typeface="+mn-ea"/>
              </a:rPr>
              <a:t>, </a:t>
            </a:r>
            <a:r>
              <a:rPr lang="en-US" altLang="zh-CN" sz="2400" dirty="0">
                <a:latin typeface="+mn-ea"/>
              </a:rPr>
              <a:t>$t0</a:t>
            </a:r>
            <a:r>
              <a:rPr lang="en-US" altLang="zh-CN" sz="2400" dirty="0">
                <a:solidFill>
                  <a:srgbClr val="7030A0"/>
                </a:solidFill>
                <a:latin typeface="+mn-ea"/>
              </a:rPr>
              <a:t>, </a:t>
            </a:r>
            <a:r>
              <a:rPr lang="en-US" altLang="zh-CN" sz="2400" dirty="0">
                <a:latin typeface="+mn-ea"/>
              </a:rPr>
              <a:t>$s4  </a:t>
            </a:r>
            <a:r>
              <a:rPr lang="en-US" altLang="zh-CN" sz="2400" i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# a = temp - e</a:t>
            </a:r>
            <a:endParaRPr lang="en-US" altLang="zh-CN" sz="2400" i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20559" y="4394297"/>
            <a:ext cx="59218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2400" dirty="0" smtClean="0">
                <a:latin typeface="+mn-ea"/>
              </a:rPr>
              <a:t>你能给出对应的</a:t>
            </a:r>
            <a:r>
              <a:rPr lang="en-US" altLang="zh-CN" sz="2400" dirty="0" smtClean="0">
                <a:latin typeface="+mn-ea"/>
              </a:rPr>
              <a:t>X86</a:t>
            </a:r>
            <a:r>
              <a:rPr lang="zh-CN" altLang="en-US" sz="2400" dirty="0" smtClean="0">
                <a:latin typeface="+mn-ea"/>
              </a:rPr>
              <a:t>汇编语言实现程序段吗？</a:t>
            </a:r>
            <a:endParaRPr lang="en-US" altLang="zh-CN" sz="2400" i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8.4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指令格式设计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37979" y="955961"/>
            <a:ext cx="65364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1.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指令格式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设计的主要内容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pSp>
        <p:nvGrpSpPr>
          <p:cNvPr id="39" name="Group 5"/>
          <p:cNvGrpSpPr/>
          <p:nvPr/>
        </p:nvGrpSpPr>
        <p:grpSpPr bwMode="auto">
          <a:xfrm>
            <a:off x="2594333" y="2096221"/>
            <a:ext cx="6181552" cy="494585"/>
            <a:chOff x="1367" y="1244"/>
            <a:chExt cx="2942" cy="24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0" name="Rectangle 6"/>
            <p:cNvSpPr>
              <a:spLocks noChangeArrowheads="1"/>
            </p:cNvSpPr>
            <p:nvPr/>
          </p:nvSpPr>
          <p:spPr bwMode="auto">
            <a:xfrm>
              <a:off x="1367" y="1244"/>
              <a:ext cx="847" cy="245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操作码字段</a:t>
              </a:r>
              <a:endPara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Rectangle 7"/>
            <p:cNvSpPr>
              <a:spLocks noChangeArrowheads="1"/>
            </p:cNvSpPr>
            <p:nvPr/>
          </p:nvSpPr>
          <p:spPr bwMode="auto">
            <a:xfrm>
              <a:off x="2843" y="1244"/>
              <a:ext cx="1466" cy="243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</a:ln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地址码字段</a:t>
              </a:r>
              <a:endPara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7"/>
            <p:cNvSpPr>
              <a:spLocks noChangeArrowheads="1"/>
            </p:cNvSpPr>
            <p:nvPr/>
          </p:nvSpPr>
          <p:spPr bwMode="auto">
            <a:xfrm>
              <a:off x="2214" y="1244"/>
              <a:ext cx="629" cy="245"/>
            </a:xfrm>
            <a:prstGeom prst="rect">
              <a:avLst/>
            </a:prstGeom>
            <a:noFill/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寻址方式</a:t>
              </a:r>
              <a:endPara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1267926" y="3051405"/>
            <a:ext cx="9900817" cy="4723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</a:rPr>
              <a:t> 根据指令数量的要求及是否支持操作码扩展，确定操作码字段的位数</a:t>
            </a:r>
            <a:endParaRPr lang="en-US" altLang="zh-CN" sz="2400" dirty="0" smtClean="0">
              <a:latin typeface="+mn-ea"/>
            </a:endParaRPr>
          </a:p>
        </p:txBody>
      </p:sp>
      <p:sp>
        <p:nvSpPr>
          <p:cNvPr id="44" name="Rectangle 3"/>
          <p:cNvSpPr txBox="1">
            <a:spLocks noChangeArrowheads="1"/>
          </p:cNvSpPr>
          <p:nvPr/>
        </p:nvSpPr>
        <p:spPr>
          <a:xfrm>
            <a:off x="1275947" y="3624910"/>
            <a:ext cx="7726540" cy="4723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1600" dirty="0" smtClean="0">
                <a:latin typeface="+mn-ea"/>
              </a:rPr>
              <a:t> </a:t>
            </a:r>
            <a:r>
              <a:rPr lang="zh-CN" altLang="en-US" sz="2400" dirty="0" smtClean="0">
                <a:latin typeface="+mn-ea"/>
              </a:rPr>
              <a:t>根据对操作数的要求确定地址码字段的个数和位数</a:t>
            </a:r>
            <a:endParaRPr lang="en-US" altLang="zh-CN" sz="2400" dirty="0" smtClean="0">
              <a:latin typeface="+mn-ea"/>
            </a:endParaRP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>
          <a:xfrm>
            <a:off x="1271935" y="4146276"/>
            <a:ext cx="10496171" cy="4723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1600" dirty="0" smtClean="0">
                <a:latin typeface="+mn-ea"/>
              </a:rPr>
              <a:t> </a:t>
            </a:r>
            <a:r>
              <a:rPr lang="zh-CN" altLang="en-US" sz="2400" dirty="0" smtClean="0">
                <a:latin typeface="+mn-ea"/>
              </a:rPr>
              <a:t>根据寻址方式的要求，为每个地址码字段确定寻址方式字段位数</a:t>
            </a:r>
            <a:endParaRPr lang="en-US" altLang="zh-CN" sz="2400" dirty="0" smtClean="0">
              <a:latin typeface="+mn-ea"/>
            </a:endParaRPr>
          </a:p>
        </p:txBody>
      </p:sp>
      <p:sp>
        <p:nvSpPr>
          <p:cNvPr id="47" name="Rectangle 3"/>
          <p:cNvSpPr txBox="1">
            <a:spLocks noChangeArrowheads="1"/>
          </p:cNvSpPr>
          <p:nvPr/>
        </p:nvSpPr>
        <p:spPr>
          <a:xfrm>
            <a:off x="1279956" y="4698010"/>
            <a:ext cx="5447415" cy="4723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1600" dirty="0" smtClean="0">
                <a:latin typeface="+mn-ea"/>
              </a:rPr>
              <a:t> </a:t>
            </a:r>
            <a:r>
              <a:rPr lang="zh-CN" altLang="en-US" sz="2400" dirty="0" smtClean="0">
                <a:latin typeface="+mn-ea"/>
              </a:rPr>
              <a:t>确定采用</a:t>
            </a:r>
            <a:r>
              <a:rPr lang="zh-CN" altLang="en-US" sz="2400" dirty="0">
                <a:latin typeface="+mn-ea"/>
              </a:rPr>
              <a:t>定</a:t>
            </a:r>
            <a:r>
              <a:rPr lang="zh-CN" altLang="en-US" sz="2400" dirty="0" smtClean="0">
                <a:latin typeface="+mn-ea"/>
              </a:rPr>
              <a:t>长指令还是变长指令</a:t>
            </a:r>
            <a:endParaRPr lang="en-US" altLang="zh-CN" sz="2400" dirty="0" smtClean="0">
              <a:latin typeface="+mn-ea"/>
            </a:endParaRPr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>
          <a:xfrm>
            <a:off x="1279956" y="5249744"/>
            <a:ext cx="5447415" cy="4723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1600" dirty="0" smtClean="0">
                <a:latin typeface="+mn-ea"/>
              </a:rPr>
              <a:t> </a:t>
            </a:r>
            <a:r>
              <a:rPr lang="zh-CN" altLang="en-US" sz="2400" dirty="0" smtClean="0">
                <a:latin typeface="+mn-ea"/>
              </a:rPr>
              <a:t>上述各方面的协调</a:t>
            </a:r>
            <a:endParaRPr lang="en-US" altLang="zh-CN" sz="2400" dirty="0" smtClean="0">
              <a:latin typeface="+mn-ea"/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1292439" y="5775893"/>
            <a:ext cx="5447415" cy="4723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1600" dirty="0" smtClean="0">
                <a:latin typeface="+mn-ea"/>
              </a:rPr>
              <a:t> </a:t>
            </a:r>
            <a:r>
              <a:rPr lang="zh-CN" altLang="en-US" sz="2400" dirty="0" smtClean="0">
                <a:latin typeface="+mn-ea"/>
              </a:rPr>
              <a:t>设计方案分析及优化再设计</a:t>
            </a:r>
            <a:endParaRPr lang="en-US" altLang="zh-CN" sz="24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8" grpId="0"/>
      <p:bldP spid="4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3945" y="205851"/>
            <a:ext cx="237680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8.6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MIPS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指令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3946" y="873685"/>
            <a:ext cx="441322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7.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MIPS 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ISA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的编程体现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41711" y="2145795"/>
            <a:ext cx="80772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5000"/>
              </a:lnSpc>
            </a:pPr>
            <a:r>
              <a:rPr lang="en-US" altLang="zh-CN" sz="2200" dirty="0">
                <a:latin typeface="+mn-ea"/>
              </a:rPr>
              <a:t>g = h + A[8]</a:t>
            </a:r>
            <a:r>
              <a:rPr lang="zh-CN" altLang="en-US" sz="2200" dirty="0">
                <a:latin typeface="+mn-ea"/>
              </a:rPr>
              <a:t>；</a:t>
            </a:r>
            <a:r>
              <a:rPr lang="en-US" altLang="zh-CN" sz="2200" dirty="0">
                <a:latin typeface="+mn-ea"/>
              </a:rPr>
              <a:t>                                            (in C)</a:t>
            </a:r>
            <a:endParaRPr lang="en-US" altLang="zh-CN" sz="2200" dirty="0">
              <a:latin typeface="+mn-ea"/>
            </a:endParaRPr>
          </a:p>
          <a:p>
            <a:pPr lvl="1">
              <a:lnSpc>
                <a:spcPct val="125000"/>
              </a:lnSpc>
            </a:pPr>
            <a:r>
              <a:rPr lang="en-US" altLang="zh-CN" sz="2200" dirty="0" err="1">
                <a:latin typeface="+mn-ea"/>
              </a:rPr>
              <a:t>lw</a:t>
            </a:r>
            <a:r>
              <a:rPr lang="en-US" altLang="zh-CN" sz="2200" dirty="0">
                <a:latin typeface="+mn-ea"/>
              </a:rPr>
              <a:t>  $t0,32($s3)        </a:t>
            </a:r>
            <a:r>
              <a:rPr lang="en-US" altLang="zh-CN" sz="2200" i="1" dirty="0">
                <a:latin typeface="+mn-ea"/>
              </a:rPr>
              <a:t># $s3</a:t>
            </a:r>
            <a:r>
              <a:rPr lang="zh-CN" altLang="en-US" sz="2200" dirty="0">
                <a:latin typeface="+mn-ea"/>
              </a:rPr>
              <a:t>为</a:t>
            </a:r>
            <a:r>
              <a:rPr lang="en-US" altLang="zh-CN" sz="2200" dirty="0">
                <a:latin typeface="+mn-ea"/>
              </a:rPr>
              <a:t>A[0]</a:t>
            </a:r>
            <a:r>
              <a:rPr lang="zh-CN" altLang="en-US" sz="2200" dirty="0">
                <a:latin typeface="+mn-ea"/>
              </a:rPr>
              <a:t>地址</a:t>
            </a:r>
            <a:r>
              <a:rPr lang="en-US" altLang="zh-CN" sz="2200" dirty="0">
                <a:latin typeface="+mn-ea"/>
              </a:rPr>
              <a:t>        (in MIPS)</a:t>
            </a:r>
            <a:endParaRPr lang="en-US" altLang="zh-CN" sz="2200" dirty="0">
              <a:latin typeface="+mn-ea"/>
            </a:endParaRPr>
          </a:p>
          <a:p>
            <a:pPr lvl="1">
              <a:lnSpc>
                <a:spcPct val="125000"/>
              </a:lnSpc>
            </a:pPr>
            <a:r>
              <a:rPr lang="en-US" altLang="zh-CN" sz="2200" dirty="0">
                <a:latin typeface="+mn-ea"/>
              </a:rPr>
              <a:t>add $s1,$s2,$t0    </a:t>
            </a:r>
            <a:r>
              <a:rPr lang="en-US" altLang="zh-CN" sz="2200" i="1" dirty="0">
                <a:latin typeface="+mn-ea"/>
              </a:rPr>
              <a:t># g=</a:t>
            </a:r>
            <a:r>
              <a:rPr lang="en-US" altLang="zh-CN" sz="2200" i="1" dirty="0" err="1">
                <a:latin typeface="+mn-ea"/>
              </a:rPr>
              <a:t>h+A</a:t>
            </a:r>
            <a:r>
              <a:rPr lang="en-US" altLang="zh-CN" sz="2200" i="1" dirty="0">
                <a:latin typeface="+mn-ea"/>
              </a:rPr>
              <a:t>[8</a:t>
            </a:r>
            <a:r>
              <a:rPr lang="en-US" altLang="zh-CN" sz="2200" i="1" dirty="0" smtClean="0">
                <a:latin typeface="+mn-ea"/>
              </a:rPr>
              <a:t>] </a:t>
            </a:r>
            <a:r>
              <a:rPr lang="en-US" altLang="zh-CN" sz="2200" dirty="0" smtClean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,$</a:t>
            </a:r>
            <a:r>
              <a:rPr lang="en-US" altLang="zh-CN" sz="2200" dirty="0" smtClean="0">
                <a:latin typeface="+mn-ea"/>
              </a:rPr>
              <a:t>s2 </a:t>
            </a:r>
            <a:r>
              <a:rPr lang="zh-CN" altLang="en-US" sz="2200" dirty="0" smtClean="0">
                <a:latin typeface="+mn-ea"/>
              </a:rPr>
              <a:t>保存变量</a:t>
            </a:r>
            <a:r>
              <a:rPr lang="en-US" altLang="zh-CN" sz="2200" i="1" dirty="0">
                <a:latin typeface="+mn-ea"/>
              </a:rPr>
              <a:t>h</a:t>
            </a:r>
            <a:r>
              <a:rPr lang="zh-CN" altLang="en-US" sz="2200" dirty="0" smtClean="0">
                <a:latin typeface="+mn-ea"/>
              </a:rPr>
              <a:t>的值</a:t>
            </a:r>
            <a:endParaRPr lang="en-US" altLang="zh-CN" sz="2200" dirty="0" smtClean="0">
              <a:latin typeface="+mn-ea"/>
            </a:endParaRPr>
          </a:p>
          <a:p>
            <a:pPr lvl="1">
              <a:lnSpc>
                <a:spcPct val="125000"/>
              </a:lnSpc>
            </a:pPr>
            <a:r>
              <a:rPr lang="en-US" altLang="zh-CN" sz="2200" dirty="0" err="1">
                <a:latin typeface="+mn-ea"/>
              </a:rPr>
              <a:t>sw</a:t>
            </a:r>
            <a:r>
              <a:rPr lang="en-US" altLang="zh-CN" sz="2200" dirty="0">
                <a:latin typeface="+mn-ea"/>
              </a:rPr>
              <a:t>  $t0,48($s3)    # store A[12] </a:t>
            </a:r>
            <a:endParaRPr lang="en-US" altLang="zh-CN" sz="2200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40099" y="1684130"/>
            <a:ext cx="3371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zh-CN" altLang="en-US" sz="2200" dirty="0" smtClean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  <a:sym typeface="Wingdings" panose="05000000000000000000" pitchFamily="2" charset="2"/>
              </a:rPr>
              <a:t>读写内存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的操作实现</a:t>
            </a:r>
            <a:endParaRPr lang="en-US" altLang="zh-CN" sz="24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https://www.d.umn.edu/~gshute/mips/Mars/screenshots/interface.png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923" y="1628604"/>
            <a:ext cx="8023134" cy="4663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矩形 6"/>
          <p:cNvSpPr/>
          <p:nvPr/>
        </p:nvSpPr>
        <p:spPr>
          <a:xfrm>
            <a:off x="713944" y="873685"/>
            <a:ext cx="667745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8.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MIPS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开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源仿真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-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汇编器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: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MARS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3945" y="205851"/>
            <a:ext cx="237680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8.6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MIPS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指令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3945" y="205851"/>
            <a:ext cx="278193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8.7 RISC-V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指令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3021" y="1683518"/>
            <a:ext cx="1001437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dirty="0">
                <a:solidFill>
                  <a:srgbClr val="9966FF"/>
                </a:solidFill>
                <a:sym typeface="Wingdings" panose="05000000000000000000" pitchFamily="2" charset="2"/>
              </a:rPr>
              <a:t> </a:t>
            </a:r>
            <a:r>
              <a:rPr lang="en-US" altLang="zh-CN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Linux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是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开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源软件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生态的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基石。基于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Linux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，人们开发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Python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、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LLVM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、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GCC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等完整的工具链，创造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MySQL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、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Apache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、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Hadoop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等大量开源软件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，逐渐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形成一个价值超过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150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亿美元的开源软件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生态</a:t>
            </a:r>
            <a:endParaRPr lang="en-US" altLang="zh-CN" sz="2200" dirty="0" smtClean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>
              <a:lnSpc>
                <a:spcPct val="135000"/>
              </a:lnSpc>
            </a:pPr>
            <a:r>
              <a:rPr lang="zh-CN" altLang="en-US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在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芯片设计领域，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RISC-V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有望像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Linux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那样成为计算机芯片与系统创新的基石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。更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重要的是要形成一个基于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RISC-V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的开源芯片设计生态，包括开源工具链、开源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IP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、开源</a:t>
            </a:r>
            <a:r>
              <a:rPr lang="en-US" altLang="zh-CN" sz="2200" dirty="0" err="1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SoC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等等。</a:t>
            </a:r>
            <a:endParaRPr lang="en-US" altLang="zh-CN" sz="2200" dirty="0" smtClean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>
              <a:lnSpc>
                <a:spcPct val="135000"/>
              </a:lnSpc>
            </a:pPr>
            <a:r>
              <a:rPr lang="zh-CN" altLang="en-US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dirty="0" smtClean="0">
                <a:solidFill>
                  <a:srgbClr val="3333CC"/>
                </a:solidFill>
                <a:latin typeface="等线" panose="02010600030101010101" charset="-122"/>
                <a:ea typeface="等线" panose="02010600030101010101" charset="-122"/>
                <a:sym typeface="Wingdings" panose="05000000000000000000" pitchFamily="2" charset="2"/>
              </a:rPr>
              <a:t> 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Wingdings" panose="05000000000000000000" pitchFamily="2" charset="2"/>
              </a:rPr>
              <a:t>开源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对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中国的互联网产业的意义尤为重大，不仅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提升互联网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企业的技术研发能力，也大大降低了互联网产业创新的门槛，如今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3-5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位开发人员在几个月时间里就能快速开发出一个互联网应用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。</a:t>
            </a:r>
            <a:endParaRPr lang="zh-CN" altLang="en-US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31506" y="869279"/>
            <a:ext cx="4556449" cy="607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sym typeface="Wingdings" panose="05000000000000000000" pitchFamily="2" charset="2"/>
              </a:rPr>
              <a:t>1.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R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ISC-v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的生态价值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3945" y="205851"/>
            <a:ext cx="278193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8.7 RISC-V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指令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68964" y="1617727"/>
            <a:ext cx="9787812" cy="3972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5000"/>
              </a:lnSpc>
            </a:pPr>
            <a:r>
              <a:rPr lang="en-US" altLang="zh-CN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RISC-V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的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目标是成为一个通用的指令集架构（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ISA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）</a:t>
            </a:r>
            <a:endParaRPr lang="zh-CN" altLang="en-US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>
              <a:lnSpc>
                <a:spcPct val="145000"/>
              </a:lnSpc>
            </a:pPr>
            <a:r>
              <a:rPr lang="zh-CN" altLang="en-US" sz="20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适应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包括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从嵌入式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控制器，到最快的高性能计算机等各种规模的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处理器</a:t>
            </a:r>
            <a:r>
              <a:rPr lang="en-US" altLang="zh-CN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;</a:t>
            </a:r>
            <a:endParaRPr lang="zh-CN" altLang="en-US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>
              <a:lnSpc>
                <a:spcPct val="145000"/>
              </a:lnSpc>
            </a:pPr>
            <a:r>
              <a:rPr lang="zh-CN" altLang="en-US" sz="20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能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兼容各种流行的软件栈和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编程语言</a:t>
            </a:r>
            <a:r>
              <a:rPr lang="en-US" altLang="zh-CN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;</a:t>
            </a:r>
            <a:endParaRPr lang="zh-CN" altLang="en-US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>
              <a:lnSpc>
                <a:spcPct val="145000"/>
              </a:lnSpc>
            </a:pPr>
            <a:r>
              <a:rPr lang="zh-CN" altLang="en-US" sz="20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适应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所有实现技术，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包括</a:t>
            </a:r>
            <a:r>
              <a:rPr lang="en-US" altLang="zh-CN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FPGA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、</a:t>
            </a:r>
            <a:r>
              <a:rPr lang="en-US" altLang="zh-CN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ASIC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、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全定制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芯片</a:t>
            </a:r>
            <a:r>
              <a:rPr lang="en-US" altLang="zh-CN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;</a:t>
            </a:r>
            <a:endParaRPr lang="zh-CN" altLang="en-US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>
              <a:lnSpc>
                <a:spcPct val="145000"/>
              </a:lnSpc>
            </a:pPr>
            <a:r>
              <a:rPr lang="zh-CN" altLang="en-US" sz="20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对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所有微体系结构样式都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有效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: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微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编码或硬连线控制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;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顺序或乱序执行流水线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; 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单发射或超标量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等等；</a:t>
            </a:r>
            <a:endParaRPr lang="zh-CN" altLang="en-US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>
              <a:lnSpc>
                <a:spcPct val="145000"/>
              </a:lnSpc>
            </a:pPr>
            <a:r>
              <a:rPr lang="zh-CN" altLang="en-US" sz="20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支持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广泛的专业化，成为定制加速器的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基础</a:t>
            </a:r>
            <a:r>
              <a:rPr lang="en-US" altLang="zh-CN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;</a:t>
            </a:r>
            <a:endParaRPr lang="zh-CN" altLang="en-US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>
              <a:lnSpc>
                <a:spcPct val="145000"/>
              </a:lnSpc>
            </a:pPr>
            <a:r>
              <a:rPr lang="zh-CN" altLang="en-US" sz="20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稳定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的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、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基础</a:t>
            </a:r>
            <a:r>
              <a:rPr lang="zh-CN" altLang="en-US" sz="22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的指令集</a:t>
            </a:r>
            <a:r>
              <a:rPr lang="zh-CN" altLang="en-US" sz="2200" dirty="0" smtClean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</a:rPr>
              <a:t>架构。</a:t>
            </a:r>
            <a:endParaRPr lang="zh-CN" altLang="en-US" sz="2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1763" y="943696"/>
            <a:ext cx="6068008" cy="607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sym typeface="Wingdings" panose="05000000000000000000" pitchFamily="2" charset="2"/>
              </a:rPr>
              <a:t>2.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RISC-v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的特征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(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为什么需要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它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)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3945" y="205851"/>
            <a:ext cx="278193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8.7 RISC-V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指令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34007" y="1558406"/>
            <a:ext cx="9487680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计算机体系结构</a:t>
            </a:r>
            <a:r>
              <a:rPr lang="zh-CN" altLang="en-US" sz="2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的传统方法是增量</a:t>
            </a:r>
            <a:r>
              <a:rPr lang="en-US" altLang="zh-CN" sz="2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ISA</a:t>
            </a:r>
            <a:r>
              <a:rPr lang="zh-CN" altLang="en-US" sz="22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，为了保持向后兼容，新处理器既要实现</a:t>
            </a:r>
            <a:r>
              <a:rPr lang="zh-CN" altLang="en-US" sz="2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新的</a:t>
            </a:r>
            <a:r>
              <a:rPr lang="en-US" altLang="zh-CN" sz="2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ISA</a:t>
            </a:r>
            <a:r>
              <a:rPr lang="zh-CN" altLang="en-US" sz="2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扩展，还必须实现过去的所有扩展</a:t>
            </a:r>
            <a:r>
              <a:rPr lang="zh-CN" altLang="en-US" sz="22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7590" y="851412"/>
            <a:ext cx="6068008" cy="607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sym typeface="Wingdings" panose="05000000000000000000" pitchFamily="2" charset="2"/>
              </a:rPr>
              <a:t>3.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模块化与增量型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ISA 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8898" y="2600553"/>
            <a:ext cx="5334049" cy="26276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13913" y="5397113"/>
            <a:ext cx="107793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0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dirty="0">
                <a:solidFill>
                  <a:srgbClr val="9966FF"/>
                </a:solidFill>
                <a:sym typeface="Wingdings" panose="05000000000000000000" pitchFamily="2" charset="2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X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86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1978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年诞生时有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80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余</a:t>
            </a:r>
            <a:r>
              <a:rPr lang="zh-CN" altLang="en-US" sz="2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指令，到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2015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zh-CN" altLang="en-US" sz="2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增长到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1338</a:t>
            </a:r>
            <a:r>
              <a:rPr lang="zh-CN" altLang="en-US" sz="2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</a:t>
            </a:r>
            <a:r>
              <a:rPr lang="en-US" altLang="zh-CN" sz="2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(16</a:t>
            </a:r>
            <a:r>
              <a:rPr lang="zh-CN" altLang="en-US" sz="2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倍</a:t>
            </a:r>
            <a:r>
              <a:rPr lang="en-US" altLang="zh-CN" sz="2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并且仍在增长</a:t>
            </a:r>
            <a:r>
              <a:rPr lang="zh-CN" altLang="en-US" sz="2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2015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年在</a:t>
            </a:r>
            <a:r>
              <a:rPr lang="zh-CN" altLang="en-US" sz="2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英特尔有过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3600</a:t>
            </a:r>
            <a:r>
              <a:rPr lang="zh-CN" altLang="en-US" sz="2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 的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统计结果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[Rodgers and 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Uhlig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2017]</a:t>
            </a:r>
            <a:r>
              <a:rPr lang="zh-CN" altLang="en-US" sz="2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平均</a:t>
            </a:r>
            <a:r>
              <a:rPr lang="zh-CN" altLang="en-US" sz="2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</a:t>
            </a:r>
            <a:r>
              <a:rPr lang="en-US" altLang="zh-CN" sz="2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天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增长一条</a:t>
            </a:r>
            <a:r>
              <a:rPr lang="zh-CN" altLang="en-US" sz="20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3945" y="205851"/>
            <a:ext cx="278193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8.7 RISC-V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指令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1051" y="2083037"/>
            <a:ext cx="9753602" cy="1515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5000"/>
              </a:lnSpc>
            </a:pPr>
            <a:r>
              <a:rPr lang="zh-CN" altLang="en-US" sz="2000" dirty="0" smtClean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en-US" altLang="zh-CN" sz="2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RISC-V</a:t>
            </a:r>
            <a:r>
              <a:rPr lang="zh-CN" altLang="en-US" sz="2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不同于传统的</a:t>
            </a:r>
            <a:r>
              <a:rPr lang="en-US" altLang="zh-CN" sz="2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ISA</a:t>
            </a:r>
            <a:r>
              <a:rPr lang="zh-CN" altLang="en-US" sz="2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，它基于模块化理念，基于固定的核心模块</a:t>
            </a:r>
            <a:r>
              <a:rPr lang="en-US" altLang="zh-CN" sz="2400" dirty="0" smtClean="0">
                <a:solidFill>
                  <a:srgbClr val="3438F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RV32I</a:t>
            </a:r>
            <a:r>
              <a:rPr lang="zh-CN" altLang="en-US" sz="2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，运行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一个</a:t>
            </a:r>
            <a:r>
              <a:rPr lang="zh-CN" altLang="en-US" sz="2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完整软件</a:t>
            </a:r>
            <a:r>
              <a:rPr lang="zh-CN" altLang="en-US" sz="2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栈</a:t>
            </a:r>
            <a:r>
              <a:rPr lang="zh-CN" altLang="en-US" sz="2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，为</a:t>
            </a:r>
            <a:r>
              <a:rPr lang="zh-CN" altLang="en-US" sz="2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编译器、操作系统和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汇编语言程序员</a:t>
            </a:r>
            <a:r>
              <a:rPr lang="zh-CN" altLang="en-US" sz="2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提供稳定支撑。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61051" y="4030541"/>
            <a:ext cx="9753602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0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模块化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来源于可选的标准扩展，根据</a:t>
            </a:r>
            <a:r>
              <a:rPr lang="zh-CN" altLang="en-US" sz="2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应用程序需要</a:t>
            </a:r>
            <a:r>
              <a:rPr lang="zh-CN" altLang="en-US" sz="2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硬件可以包含或不包含这些扩展</a:t>
            </a:r>
            <a:r>
              <a:rPr lang="zh-CN" altLang="en-US" sz="24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3945" y="966020"/>
            <a:ext cx="6068008" cy="607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sym typeface="Wingdings" panose="05000000000000000000" pitchFamily="2" charset="2"/>
              </a:rPr>
              <a:t>3.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模块化与增量型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ISA 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3945" y="205851"/>
            <a:ext cx="278193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8.7 RISC-V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指令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9266" y="1469680"/>
            <a:ext cx="8310947" cy="3047891"/>
          </a:xfrm>
          <a:prstGeom prst="rect">
            <a:avLst/>
          </a:prstGeom>
          <a:ln>
            <a:solidFill>
              <a:srgbClr val="3333CC"/>
            </a:solidFill>
          </a:ln>
        </p:spPr>
      </p:pic>
      <p:sp>
        <p:nvSpPr>
          <p:cNvPr id="2" name="矩形 1"/>
          <p:cNvSpPr/>
          <p:nvPr/>
        </p:nvSpPr>
        <p:spPr>
          <a:xfrm>
            <a:off x="1328057" y="4633142"/>
            <a:ext cx="9884229" cy="1878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0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 </a:t>
            </a:r>
            <a:r>
              <a:rPr lang="en-US" altLang="zh-CN" sz="2100" dirty="0" smtClean="0">
                <a:latin typeface="+mn-ea"/>
              </a:rPr>
              <a:t>RISC-V </a:t>
            </a:r>
            <a:r>
              <a:rPr lang="zh-CN" altLang="en-US" sz="2100" dirty="0">
                <a:latin typeface="+mn-ea"/>
              </a:rPr>
              <a:t>将源寄存器</a:t>
            </a:r>
            <a:r>
              <a:rPr lang="en-US" altLang="zh-CN" sz="2100" dirty="0">
                <a:latin typeface="+mn-ea"/>
              </a:rPr>
              <a:t>rs1</a:t>
            </a:r>
            <a:r>
              <a:rPr lang="zh-CN" altLang="en-US" sz="2100" dirty="0">
                <a:latin typeface="+mn-ea"/>
              </a:rPr>
              <a:t>，</a:t>
            </a:r>
            <a:r>
              <a:rPr lang="en-US" altLang="zh-CN" sz="2100" dirty="0">
                <a:latin typeface="+mn-ea"/>
              </a:rPr>
              <a:t>rs2</a:t>
            </a:r>
            <a:r>
              <a:rPr lang="zh-CN" altLang="en-US" sz="2100" dirty="0">
                <a:latin typeface="+mn-ea"/>
              </a:rPr>
              <a:t>和目标</a:t>
            </a:r>
            <a:r>
              <a:rPr lang="zh-CN" altLang="en-US" sz="2100" dirty="0" smtClean="0">
                <a:latin typeface="+mn-ea"/>
              </a:rPr>
              <a:t>寄存器</a:t>
            </a:r>
            <a:r>
              <a:rPr lang="en-US" altLang="zh-CN" sz="2100" dirty="0" err="1" smtClean="0">
                <a:latin typeface="+mn-ea"/>
              </a:rPr>
              <a:t>rd</a:t>
            </a:r>
            <a:r>
              <a:rPr lang="zh-CN" altLang="en-US" sz="2100" dirty="0" smtClean="0">
                <a:latin typeface="+mn-ea"/>
              </a:rPr>
              <a:t>固定位置，简化</a:t>
            </a:r>
            <a:r>
              <a:rPr lang="zh-CN" altLang="en-US" sz="2100" dirty="0">
                <a:latin typeface="+mn-ea"/>
              </a:rPr>
              <a:t>指令</a:t>
            </a:r>
            <a:r>
              <a:rPr lang="zh-CN" altLang="en-US" sz="2100" dirty="0" smtClean="0">
                <a:latin typeface="+mn-ea"/>
              </a:rPr>
              <a:t>译码</a:t>
            </a:r>
            <a:r>
              <a:rPr lang="zh-CN" altLang="en-US" sz="2200" dirty="0" smtClean="0">
                <a:latin typeface="+mn-ea"/>
              </a:rPr>
              <a:t>；</a:t>
            </a:r>
            <a:endParaRPr lang="en-US" altLang="zh-CN" sz="2200" dirty="0">
              <a:latin typeface="+mn-ea"/>
            </a:endParaRPr>
          </a:p>
          <a:p>
            <a:pPr>
              <a:lnSpc>
                <a:spcPct val="135000"/>
              </a:lnSpc>
            </a:pPr>
            <a:r>
              <a:rPr lang="zh-CN" altLang="en-US" sz="21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100" dirty="0" smtClean="0">
                <a:latin typeface="+mn-ea"/>
              </a:rPr>
              <a:t>立即</a:t>
            </a:r>
            <a:r>
              <a:rPr lang="zh-CN" altLang="en-US" sz="2100" dirty="0">
                <a:latin typeface="+mn-ea"/>
              </a:rPr>
              <a:t>数分散在不同位置</a:t>
            </a:r>
            <a:r>
              <a:rPr lang="zh-CN" altLang="en-US" sz="2100" dirty="0" smtClean="0">
                <a:latin typeface="+mn-ea"/>
              </a:rPr>
              <a:t>，且排列做了一些移位轮换，符号位</a:t>
            </a:r>
            <a:r>
              <a:rPr lang="zh-CN" altLang="en-US" sz="2100" dirty="0">
                <a:latin typeface="+mn-ea"/>
              </a:rPr>
              <a:t>固定在第</a:t>
            </a:r>
            <a:r>
              <a:rPr lang="en-US" altLang="zh-CN" sz="2100" dirty="0">
                <a:latin typeface="+mn-ea"/>
              </a:rPr>
              <a:t>31</a:t>
            </a:r>
            <a:r>
              <a:rPr lang="zh-CN" altLang="en-US" sz="2100" dirty="0" smtClean="0">
                <a:latin typeface="+mn-ea"/>
              </a:rPr>
              <a:t>位。</a:t>
            </a:r>
            <a:r>
              <a:rPr lang="zh-CN" altLang="en-US" sz="2100" dirty="0">
                <a:solidFill>
                  <a:srgbClr val="000000"/>
                </a:solidFill>
                <a:latin typeface="等线" panose="02010600030101010101" charset="-122"/>
              </a:rPr>
              <a:t>将指令信号的扇出和立即数多路复用的成本降低</a:t>
            </a:r>
            <a:r>
              <a:rPr lang="zh-CN" altLang="en-US" sz="2100" dirty="0" smtClean="0">
                <a:solidFill>
                  <a:srgbClr val="000000"/>
                </a:solidFill>
                <a:latin typeface="等线" panose="02010600030101010101" charset="-122"/>
              </a:rPr>
              <a:t>近</a:t>
            </a:r>
            <a:r>
              <a:rPr lang="en-US" altLang="zh-CN" sz="2100" dirty="0" smtClean="0">
                <a:solidFill>
                  <a:srgbClr val="000000"/>
                </a:solidFill>
                <a:latin typeface="等线" panose="02010600030101010101" charset="-122"/>
              </a:rPr>
              <a:t>2</a:t>
            </a:r>
            <a:r>
              <a:rPr lang="zh-CN" altLang="en-US" sz="2100" dirty="0" smtClean="0">
                <a:solidFill>
                  <a:srgbClr val="000000"/>
                </a:solidFill>
                <a:latin typeface="等线" panose="02010600030101010101" charset="-122"/>
              </a:rPr>
              <a:t>倍</a:t>
            </a:r>
            <a:r>
              <a:rPr lang="zh-CN" altLang="en-US" sz="2100" dirty="0">
                <a:solidFill>
                  <a:srgbClr val="000000"/>
                </a:solidFill>
                <a:latin typeface="等线" panose="02010600030101010101" charset="-122"/>
              </a:rPr>
              <a:t>，简化了低端实现中的数据通路</a:t>
            </a:r>
            <a:r>
              <a:rPr lang="zh-CN" altLang="en-US" sz="2100" dirty="0" smtClean="0">
                <a:solidFill>
                  <a:srgbClr val="000000"/>
                </a:solidFill>
                <a:latin typeface="等线" panose="02010600030101010101" charset="-122"/>
              </a:rPr>
              <a:t>逻辑，</a:t>
            </a:r>
            <a:r>
              <a:rPr lang="zh-CN" altLang="en-US" sz="2100" dirty="0" smtClean="0">
                <a:latin typeface="+mn-ea"/>
              </a:rPr>
              <a:t>可</a:t>
            </a:r>
            <a:r>
              <a:rPr lang="zh-CN" altLang="en-US" sz="2100" dirty="0">
                <a:latin typeface="+mn-ea"/>
              </a:rPr>
              <a:t>加速符号扩展电路，与译码并行</a:t>
            </a:r>
            <a:endParaRPr lang="en-US" altLang="zh-CN" sz="2100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5128" y="772608"/>
            <a:ext cx="9540553" cy="672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sym typeface="Wingdings" panose="05000000000000000000" pitchFamily="2" charset="2"/>
              </a:rPr>
              <a:t>4.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RV32I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指令格式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(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六类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)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3945" y="205851"/>
            <a:ext cx="243713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8.8 ARM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指令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861458" y="1829776"/>
            <a:ext cx="7467600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&lt;opcode&gt; {&lt;</a:t>
            </a:r>
            <a:r>
              <a:rPr kumimoji="1" lang="en-US" altLang="zh-CN" sz="2000" b="1" dirty="0" err="1">
                <a:ea typeface="宋体" panose="02010600030101010101" pitchFamily="2" charset="-122"/>
                <a:cs typeface="Times New Roman" panose="02020603050405020304" pitchFamily="18" charset="0"/>
              </a:rPr>
              <a:t>cond</a:t>
            </a:r>
            <a:r>
              <a:rPr kumimoji="1"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&gt;} {S}    &lt;Rd&gt; ,&lt;Rn&gt;{,&lt;operand2&gt;}</a:t>
            </a:r>
            <a:r>
              <a:rPr kumimoji="1" lang="en-US" altLang="zh-CN" sz="2000" b="1" dirty="0"/>
              <a:t> </a:t>
            </a:r>
            <a:endParaRPr kumimoji="1" lang="en-US" altLang="zh-CN" sz="2000" b="1" dirty="0"/>
          </a:p>
        </p:txBody>
      </p:sp>
      <p:sp>
        <p:nvSpPr>
          <p:cNvPr id="4" name="矩形 3"/>
          <p:cNvSpPr/>
          <p:nvPr/>
        </p:nvSpPr>
        <p:spPr>
          <a:xfrm>
            <a:off x="695129" y="772608"/>
            <a:ext cx="3659158" cy="672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sym typeface="Wingdings" panose="05000000000000000000" pitchFamily="2" charset="2"/>
              </a:rPr>
              <a:t>1.ARM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指令格式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 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329759" y="2556514"/>
            <a:ext cx="85309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en-US" altLang="zh-CN" sz="2400" dirty="0">
                <a:latin typeface="华文新魏" panose="02010800040101010101" pitchFamily="2" charset="-122"/>
              </a:rPr>
              <a:t>        </a:t>
            </a:r>
            <a:r>
              <a:rPr kumimoji="1" lang="zh-CN" altLang="en-US" sz="2400" dirty="0">
                <a:latin typeface="华文新魏" panose="02010800040101010101" pitchFamily="2" charset="-122"/>
              </a:rPr>
              <a:t>其中</a:t>
            </a:r>
            <a:r>
              <a:rPr kumimoji="1" lang="en-US" altLang="zh-CN" sz="2400" dirty="0">
                <a:solidFill>
                  <a:srgbClr val="0000FF"/>
                </a:solidFill>
                <a:latin typeface="华文新魏" panose="02010800040101010101" pitchFamily="2" charset="-122"/>
              </a:rPr>
              <a:t>&lt;&gt;</a:t>
            </a:r>
            <a:r>
              <a:rPr kumimoji="1" lang="zh-CN" altLang="en-US" sz="2400" dirty="0">
                <a:latin typeface="华文新魏" panose="02010800040101010101" pitchFamily="2" charset="-122"/>
              </a:rPr>
              <a:t>号内的项是必须的，</a:t>
            </a:r>
            <a:r>
              <a:rPr kumimoji="1" lang="en-US" altLang="zh-CN" sz="2400" dirty="0">
                <a:solidFill>
                  <a:srgbClr val="0000FF"/>
                </a:solidFill>
                <a:latin typeface="华文新魏" panose="02010800040101010101" pitchFamily="2" charset="-122"/>
              </a:rPr>
              <a:t>{}</a:t>
            </a:r>
            <a:r>
              <a:rPr kumimoji="1" lang="zh-CN" altLang="en-US" sz="2400" dirty="0">
                <a:latin typeface="华文新魏" panose="02010800040101010101" pitchFamily="2" charset="-122"/>
              </a:rPr>
              <a:t>号内的项是可选的</a:t>
            </a:r>
            <a:r>
              <a:rPr kumimoji="1" lang="zh-CN" altLang="en-US" sz="2400" dirty="0" smtClean="0">
                <a:latin typeface="华文新魏" panose="02010800040101010101" pitchFamily="2" charset="-122"/>
              </a:rPr>
              <a:t>。</a:t>
            </a:r>
            <a:endParaRPr kumimoji="1" lang="zh-CN" altLang="en-US" sz="2400" dirty="0">
              <a:latin typeface="华文新魏" panose="02010800040101010101" pitchFamily="2" charset="-122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861458" y="3365676"/>
            <a:ext cx="7848600" cy="21236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2513CB"/>
                </a:solidFill>
              </a:rPr>
              <a:t>opcode</a:t>
            </a:r>
            <a:r>
              <a:rPr kumimoji="1" lang="zh-CN" altLang="en-US" sz="2400" dirty="0">
                <a:latin typeface="华文新魏" panose="02010800040101010101" pitchFamily="2" charset="-122"/>
              </a:rPr>
              <a:t>：指令助记符；	</a:t>
            </a:r>
            <a:r>
              <a:rPr kumimoji="1" lang="en-US" altLang="zh-CN" sz="2400" b="1" dirty="0" err="1">
                <a:solidFill>
                  <a:srgbClr val="2513CB"/>
                </a:solidFill>
              </a:rPr>
              <a:t>cond</a:t>
            </a:r>
            <a:r>
              <a:rPr kumimoji="1" lang="zh-CN" altLang="en-US" sz="2400" dirty="0"/>
              <a:t>：</a:t>
            </a:r>
            <a:r>
              <a:rPr kumimoji="1" lang="zh-CN" altLang="en-US" sz="2400" dirty="0">
                <a:latin typeface="华文新魏" panose="02010800040101010101" pitchFamily="2" charset="-122"/>
              </a:rPr>
              <a:t>执行条件；</a:t>
            </a:r>
            <a:endParaRPr kumimoji="1" lang="zh-CN" altLang="en-US" sz="2400" dirty="0">
              <a:latin typeface="华文新魏" panose="02010800040101010101" pitchFamily="2" charset="-122"/>
            </a:endParaRPr>
          </a:p>
          <a:p>
            <a:pPr algn="just">
              <a:spcBef>
                <a:spcPct val="50000"/>
              </a:spcBef>
            </a:pPr>
            <a:r>
              <a:rPr kumimoji="1" lang="en-US" altLang="zh-CN" sz="2400" b="1" dirty="0" smtClean="0">
                <a:solidFill>
                  <a:srgbClr val="2513CB"/>
                </a:solidFill>
              </a:rPr>
              <a:t>S:</a:t>
            </a:r>
            <a:r>
              <a:rPr kumimoji="1" lang="zh-CN" altLang="en-US" sz="2400" dirty="0" smtClean="0">
                <a:latin typeface="华文新魏" panose="02010800040101010101" pitchFamily="2" charset="-122"/>
              </a:rPr>
              <a:t>是否</a:t>
            </a:r>
            <a:r>
              <a:rPr kumimoji="1" lang="zh-CN" altLang="en-US" sz="2400" dirty="0">
                <a:latin typeface="华文新魏" panose="02010800040101010101" pitchFamily="2" charset="-122"/>
              </a:rPr>
              <a:t>影响</a:t>
            </a:r>
            <a:r>
              <a:rPr kumimoji="1" lang="en-US" altLang="zh-CN" sz="2400" dirty="0">
                <a:latin typeface="华文新魏" panose="02010800040101010101" pitchFamily="2" charset="-122"/>
              </a:rPr>
              <a:t>CPSR</a:t>
            </a:r>
            <a:r>
              <a:rPr kumimoji="1" lang="zh-CN" altLang="en-US" sz="2400" dirty="0">
                <a:latin typeface="华文新魏" panose="02010800040101010101" pitchFamily="2" charset="-122"/>
              </a:rPr>
              <a:t>寄存器的值；</a:t>
            </a:r>
            <a:endParaRPr kumimoji="1" lang="zh-CN" altLang="en-US" sz="2400" dirty="0">
              <a:latin typeface="华文新魏" panose="02010800040101010101" pitchFamily="2" charset="-122"/>
            </a:endParaRPr>
          </a:p>
          <a:p>
            <a:pPr algn="just"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2513CB"/>
                </a:solidFill>
              </a:rPr>
              <a:t>Rd</a:t>
            </a:r>
            <a:r>
              <a:rPr kumimoji="1" lang="zh-CN" altLang="en-US" sz="2400" dirty="0">
                <a:latin typeface="华文新魏" panose="02010800040101010101" pitchFamily="2" charset="-122"/>
              </a:rPr>
              <a:t>：目标寄存器；		 </a:t>
            </a:r>
            <a:r>
              <a:rPr kumimoji="1" lang="en-US" altLang="zh-CN" sz="2400" b="1" dirty="0" smtClean="0">
                <a:solidFill>
                  <a:srgbClr val="2513CB"/>
                </a:solidFill>
              </a:rPr>
              <a:t>Rn</a:t>
            </a:r>
            <a:r>
              <a:rPr kumimoji="1" lang="en-US" altLang="zh-CN" sz="2400" dirty="0" smtClean="0">
                <a:latin typeface="华文新魏" panose="02010800040101010101" pitchFamily="2" charset="-122"/>
              </a:rPr>
              <a:t>:</a:t>
            </a:r>
            <a:r>
              <a:rPr kumimoji="1" lang="zh-CN" altLang="en-US" sz="2400" dirty="0" smtClean="0">
                <a:latin typeface="华文新魏" panose="02010800040101010101" pitchFamily="2" charset="-122"/>
              </a:rPr>
              <a:t>第</a:t>
            </a:r>
            <a:r>
              <a:rPr kumimoji="1" lang="en-US" altLang="zh-CN" sz="2400" dirty="0">
                <a:latin typeface="华文新魏" panose="02010800040101010101" pitchFamily="2" charset="-122"/>
              </a:rPr>
              <a:t>1</a:t>
            </a:r>
            <a:r>
              <a:rPr kumimoji="1" lang="zh-CN" altLang="en-US" sz="2400" dirty="0">
                <a:latin typeface="华文新魏" panose="02010800040101010101" pitchFamily="2" charset="-122"/>
              </a:rPr>
              <a:t>个操作数的寄存器；</a:t>
            </a:r>
            <a:endParaRPr kumimoji="1" lang="zh-CN" altLang="en-US" sz="2400" dirty="0">
              <a:latin typeface="华文新魏" panose="02010800040101010101" pitchFamily="2" charset="-122"/>
            </a:endParaRPr>
          </a:p>
          <a:p>
            <a:pPr algn="just"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2513CB"/>
                </a:solidFill>
              </a:rPr>
              <a:t>operand2</a:t>
            </a:r>
            <a:r>
              <a:rPr kumimoji="1" lang="zh-CN" altLang="en-US" sz="2400" dirty="0">
                <a:latin typeface="华文新魏" panose="02010800040101010101" pitchFamily="2" charset="-122"/>
              </a:rPr>
              <a:t>：第</a:t>
            </a:r>
            <a:r>
              <a:rPr kumimoji="1" lang="en-US" altLang="zh-CN" sz="2400" dirty="0">
                <a:latin typeface="华文新魏" panose="02010800040101010101" pitchFamily="2" charset="-122"/>
              </a:rPr>
              <a:t>2</a:t>
            </a:r>
            <a:r>
              <a:rPr kumimoji="1" lang="zh-CN" altLang="en-US" sz="2400" dirty="0">
                <a:latin typeface="华文新魏" panose="02010800040101010101" pitchFamily="2" charset="-122"/>
              </a:rPr>
              <a:t>个操作数；</a:t>
            </a:r>
            <a:endParaRPr kumimoji="1" lang="zh-CN" altLang="en-US" sz="2400" dirty="0">
              <a:latin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3945" y="205851"/>
            <a:ext cx="243713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8.8 ARM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指令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61457" y="3330591"/>
            <a:ext cx="8338457" cy="208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35000"/>
              </a:lnSpc>
            </a:pPr>
            <a:r>
              <a:rPr kumimoji="1" lang="en-US" altLang="zh-CN" sz="2400" dirty="0">
                <a:latin typeface="华文新魏" panose="02010800040101010101" pitchFamily="2" charset="-122"/>
              </a:rPr>
              <a:t> </a:t>
            </a:r>
            <a:r>
              <a:rPr kumimoji="1" lang="zh-CN" altLang="en-US" sz="2400" dirty="0" smtClean="0">
                <a:latin typeface="华文新魏" panose="02010800040101010101" pitchFamily="2" charset="-122"/>
              </a:rPr>
              <a:t>灵活</a:t>
            </a:r>
            <a:r>
              <a:rPr kumimoji="1" lang="zh-CN" altLang="en-US" sz="2400" dirty="0">
                <a:latin typeface="华文新魏" panose="02010800040101010101" pitchFamily="2" charset="-122"/>
              </a:rPr>
              <a:t>的使用第</a:t>
            </a:r>
            <a:r>
              <a:rPr kumimoji="1" lang="en-US" altLang="zh-CN" sz="2400" dirty="0">
                <a:latin typeface="华文新魏" panose="02010800040101010101" pitchFamily="2" charset="-122"/>
              </a:rPr>
              <a:t>2</a:t>
            </a:r>
            <a:r>
              <a:rPr kumimoji="1" lang="zh-CN" altLang="en-US" sz="2400" dirty="0">
                <a:latin typeface="华文新魏" panose="02010800040101010101" pitchFamily="2" charset="-122"/>
              </a:rPr>
              <a:t>个操作数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“</a:t>
            </a:r>
            <a:r>
              <a:rPr kumimoji="1" lang="en-US" altLang="zh-CN" sz="1800" b="1" dirty="0">
                <a:solidFill>
                  <a:srgbClr val="2513CB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operand2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”</a:t>
            </a:r>
            <a:r>
              <a:rPr kumimoji="1" lang="zh-CN" altLang="en-US" sz="2400" dirty="0">
                <a:latin typeface="华文新魏" panose="02010800040101010101" pitchFamily="2" charset="-122"/>
              </a:rPr>
              <a:t>能够提高代码效率</a:t>
            </a:r>
            <a:r>
              <a:rPr kumimoji="1" lang="zh-CN" altLang="en-US" sz="2400" dirty="0" smtClean="0">
                <a:latin typeface="华文新魏" panose="02010800040101010101" pitchFamily="2" charset="-122"/>
              </a:rPr>
              <a:t>。    </a:t>
            </a:r>
            <a:endParaRPr kumimoji="1" lang="en-US" altLang="zh-CN" sz="2400" dirty="0">
              <a:latin typeface="华文新魏" panose="02010800040101010101" pitchFamily="2" charset="-122"/>
            </a:endParaRPr>
          </a:p>
          <a:p>
            <a:pPr algn="just">
              <a:lnSpc>
                <a:spcPct val="135000"/>
              </a:lnSpc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solidFill>
                  <a:srgbClr val="9966FF"/>
                </a:solidFill>
                <a:sym typeface="Wingdings" panose="05000000000000000000" pitchFamily="2" charset="2"/>
              </a:rPr>
              <a:t> </a:t>
            </a:r>
            <a:r>
              <a:rPr kumimoji="1" lang="en-US" altLang="zh-CN" sz="2400" dirty="0" smtClean="0">
                <a:latin typeface="华文新魏" panose="02010800040101010101" pitchFamily="2" charset="-122"/>
              </a:rPr>
              <a:t>immed_8r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——</a:t>
            </a:r>
            <a:r>
              <a:rPr kumimoji="1" lang="zh-CN" altLang="en-US" sz="2400" dirty="0">
                <a:latin typeface="华文新魏" panose="02010800040101010101" pitchFamily="2" charset="-122"/>
              </a:rPr>
              <a:t>常数表达式</a:t>
            </a:r>
            <a:r>
              <a:rPr kumimoji="1" lang="zh-CN" altLang="en-US" sz="2400" dirty="0" smtClean="0">
                <a:latin typeface="华文新魏" panose="02010800040101010101" pitchFamily="2" charset="-122"/>
              </a:rPr>
              <a:t>；</a:t>
            </a:r>
            <a:endParaRPr kumimoji="1" lang="en-US" altLang="zh-CN" sz="2400" dirty="0">
              <a:latin typeface="华文新魏" panose="02010800040101010101" pitchFamily="2" charset="-122"/>
            </a:endParaRPr>
          </a:p>
          <a:p>
            <a:pPr algn="just"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solidFill>
                  <a:srgbClr val="9966FF"/>
                </a:solidFill>
                <a:sym typeface="Wingdings" panose="05000000000000000000" pitchFamily="2" charset="2"/>
              </a:rPr>
              <a:t> </a:t>
            </a:r>
            <a:r>
              <a:rPr kumimoji="1" lang="en-US" altLang="zh-CN" sz="2400" dirty="0" smtClean="0">
                <a:latin typeface="华文新魏" panose="02010800040101010101" pitchFamily="2" charset="-122"/>
              </a:rPr>
              <a:t>Rm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——</a:t>
            </a:r>
            <a:r>
              <a:rPr kumimoji="1" lang="zh-CN" altLang="en-US" sz="2400" dirty="0">
                <a:latin typeface="华文新魏" panose="02010800040101010101" pitchFamily="2" charset="-122"/>
              </a:rPr>
              <a:t>寄存器方式</a:t>
            </a:r>
            <a:r>
              <a:rPr kumimoji="1" lang="zh-CN" altLang="en-US" sz="2400" dirty="0" smtClean="0">
                <a:latin typeface="华文新魏" panose="02010800040101010101" pitchFamily="2" charset="-122"/>
              </a:rPr>
              <a:t>；</a:t>
            </a:r>
            <a:r>
              <a:rPr lang="zh-CN" altLang="en-US" sz="2400" dirty="0">
                <a:solidFill>
                  <a:srgbClr val="9966FF"/>
                </a:solidFill>
                <a:sym typeface="Wingdings" panose="05000000000000000000" pitchFamily="2" charset="2"/>
              </a:rPr>
              <a:t> </a:t>
            </a:r>
            <a:endParaRPr lang="en-US" altLang="zh-CN" sz="2400" dirty="0" smtClean="0">
              <a:solidFill>
                <a:srgbClr val="9966FF"/>
              </a:solidFill>
              <a:sym typeface="Wingdings" panose="05000000000000000000" pitchFamily="2" charset="2"/>
            </a:endParaRPr>
          </a:p>
          <a:p>
            <a:pPr algn="just"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solidFill>
                  <a:srgbClr val="9966FF"/>
                </a:solidFill>
                <a:sym typeface="Wingdings" panose="05000000000000000000" pitchFamily="2" charset="2"/>
              </a:rPr>
              <a:t> </a:t>
            </a:r>
            <a:r>
              <a:rPr kumimoji="1" lang="en-US" altLang="zh-CN" sz="2400" dirty="0" err="1" smtClean="0">
                <a:latin typeface="华文新魏" panose="02010800040101010101" pitchFamily="2" charset="-122"/>
              </a:rPr>
              <a:t>Rm,shift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——</a:t>
            </a:r>
            <a:r>
              <a:rPr kumimoji="1" lang="zh-CN" altLang="en-US" sz="2400" dirty="0">
                <a:latin typeface="华文新魏" panose="02010800040101010101" pitchFamily="2" charset="-122"/>
              </a:rPr>
              <a:t>寄存器移位方式；</a:t>
            </a:r>
            <a:endParaRPr kumimoji="1" lang="zh-CN" altLang="en-US" sz="2400" dirty="0">
              <a:latin typeface="华文新魏" panose="02010800040101010101" pitchFamily="2" charset="-122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861458" y="1829776"/>
            <a:ext cx="7467600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&lt;opcode&gt; {&lt;</a:t>
            </a:r>
            <a:r>
              <a:rPr kumimoji="1" lang="en-US" altLang="zh-CN" sz="2000" b="1" dirty="0" err="1">
                <a:ea typeface="宋体" panose="02010600030101010101" pitchFamily="2" charset="-122"/>
                <a:cs typeface="Times New Roman" panose="02020603050405020304" pitchFamily="18" charset="0"/>
              </a:rPr>
              <a:t>cond</a:t>
            </a:r>
            <a:r>
              <a:rPr kumimoji="1"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&gt;} {S}    &lt;Rd&gt; ,&lt;Rn&gt;{,&lt;operand2&gt;}</a:t>
            </a:r>
            <a:r>
              <a:rPr kumimoji="1" lang="en-US" altLang="zh-CN" sz="2000" b="1" dirty="0"/>
              <a:t> </a:t>
            </a:r>
            <a:endParaRPr kumimoji="1" lang="en-US" altLang="zh-CN" sz="2000" b="1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329759" y="2556514"/>
            <a:ext cx="85309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en-US" altLang="zh-CN" sz="2400" dirty="0">
                <a:latin typeface="华文新魏" panose="02010800040101010101" pitchFamily="2" charset="-122"/>
              </a:rPr>
              <a:t>        </a:t>
            </a:r>
            <a:r>
              <a:rPr kumimoji="1" lang="zh-CN" altLang="en-US" sz="2400" dirty="0">
                <a:latin typeface="华文新魏" panose="02010800040101010101" pitchFamily="2" charset="-122"/>
              </a:rPr>
              <a:t>其中</a:t>
            </a:r>
            <a:r>
              <a:rPr kumimoji="1" lang="en-US" altLang="zh-CN" sz="2400" dirty="0">
                <a:solidFill>
                  <a:srgbClr val="0000FF"/>
                </a:solidFill>
                <a:latin typeface="华文新魏" panose="02010800040101010101" pitchFamily="2" charset="-122"/>
              </a:rPr>
              <a:t>&lt;&gt;</a:t>
            </a:r>
            <a:r>
              <a:rPr kumimoji="1" lang="zh-CN" altLang="en-US" sz="2400" dirty="0">
                <a:latin typeface="华文新魏" panose="02010800040101010101" pitchFamily="2" charset="-122"/>
              </a:rPr>
              <a:t>号内的项是必须的，</a:t>
            </a:r>
            <a:r>
              <a:rPr kumimoji="1" lang="en-US" altLang="zh-CN" sz="2400" dirty="0">
                <a:solidFill>
                  <a:srgbClr val="0000FF"/>
                </a:solidFill>
                <a:latin typeface="华文新魏" panose="02010800040101010101" pitchFamily="2" charset="-122"/>
              </a:rPr>
              <a:t>{}</a:t>
            </a:r>
            <a:r>
              <a:rPr kumimoji="1" lang="zh-CN" altLang="en-US" sz="2400" dirty="0">
                <a:latin typeface="华文新魏" panose="02010800040101010101" pitchFamily="2" charset="-122"/>
              </a:rPr>
              <a:t>号内的项是可选的</a:t>
            </a:r>
            <a:r>
              <a:rPr kumimoji="1" lang="zh-CN" altLang="en-US" sz="2400" dirty="0" smtClean="0">
                <a:latin typeface="华文新魏" panose="02010800040101010101" pitchFamily="2" charset="-122"/>
              </a:rPr>
              <a:t>。</a:t>
            </a:r>
            <a:endParaRPr kumimoji="1" lang="zh-CN" altLang="en-US" sz="2400" dirty="0">
              <a:latin typeface="华文新魏" panose="020108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5129" y="772608"/>
            <a:ext cx="3506758" cy="672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sym typeface="Wingdings" panose="05000000000000000000" pitchFamily="2" charset="2"/>
              </a:rPr>
              <a:t>1.ARM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指令格式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 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3945" y="205851"/>
            <a:ext cx="243713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8.8 ARM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指令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3" name="Group 126"/>
          <p:cNvGraphicFramePr>
            <a:graphicFrameLocks noGrp="1"/>
          </p:cNvGraphicFramePr>
          <p:nvPr/>
        </p:nvGraphicFramePr>
        <p:xfrm>
          <a:off x="626016" y="1690231"/>
          <a:ext cx="5094514" cy="4697095"/>
        </p:xfrm>
        <a:graphic>
          <a:graphicData uri="http://schemas.openxmlformats.org/drawingml/2006/table">
            <a:tbl>
              <a:tblPr/>
              <a:tblGrid>
                <a:gridCol w="794657"/>
                <a:gridCol w="1088571"/>
                <a:gridCol w="1077686"/>
                <a:gridCol w="2133600"/>
              </a:tblGrid>
              <a:tr h="21989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操作码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条件助记符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标志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含义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>
                        <a:alpha val="50000"/>
                      </a:srgbClr>
                    </a:solidFill>
                  </a:tcPr>
                </a:tc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0000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EQ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Z=1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相等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0001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NE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Z=0</a:t>
                      </a:r>
                      <a:endParaRPr kumimoji="0" lang="en-US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不相等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0010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CS/HS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C=1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无符号数大于或等于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0011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CC/LO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C=0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无符号数小于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0100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MI</a:t>
                      </a:r>
                      <a:endParaRPr kumimoji="0" lang="en-US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N=1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负数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0101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PL</a:t>
                      </a:r>
                      <a:endParaRPr kumimoji="0" lang="en-US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N=0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正数或零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0110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VS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V=1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溢出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0111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VC</a:t>
                      </a:r>
                      <a:endParaRPr kumimoji="0" lang="en-US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V=0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没有溢出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1000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HI</a:t>
                      </a:r>
                      <a:endParaRPr kumimoji="0" lang="en-US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C=1,Z=0</a:t>
                      </a:r>
                      <a:endParaRPr kumimoji="0" lang="en-US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无符号数大于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1001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LS</a:t>
                      </a:r>
                      <a:endParaRPr kumimoji="0" lang="en-US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C=0,Z=1</a:t>
                      </a:r>
                      <a:endParaRPr kumimoji="0" lang="en-US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无符号数小于或等于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1010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GE</a:t>
                      </a:r>
                      <a:endParaRPr kumimoji="0" lang="en-US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N=V</a:t>
                      </a:r>
                      <a:endParaRPr kumimoji="0" lang="en-US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有符号数大于或等于 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1011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LT</a:t>
                      </a:r>
                      <a:endParaRPr kumimoji="0" lang="en-US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N!=V</a:t>
                      </a:r>
                      <a:endParaRPr kumimoji="0" lang="en-US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有符号数小于 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1100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GT</a:t>
                      </a:r>
                      <a:endParaRPr kumimoji="0" lang="en-US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Z=0,N=V</a:t>
                      </a:r>
                      <a:endParaRPr kumimoji="0" lang="en-US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有符号数大于 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1101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LE</a:t>
                      </a:r>
                      <a:endParaRPr kumimoji="0" lang="en-US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Z=1,N!=V</a:t>
                      </a:r>
                      <a:endParaRPr kumimoji="0" lang="en-US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有符号数小于或等于 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1110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AL</a:t>
                      </a:r>
                      <a:endParaRPr kumimoji="0" lang="en-US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任何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无条件执行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指令默认条件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1111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NV</a:t>
                      </a:r>
                      <a:endParaRPr kumimoji="0" lang="en-US" altLang="zh-CN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任何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从不执行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不要使用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endParaRPr kumimoji="0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695129" y="772608"/>
            <a:ext cx="3506758" cy="672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sym typeface="Wingdings" panose="05000000000000000000" pitchFamily="2" charset="2"/>
              </a:rPr>
              <a:t>1.ARM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指令格式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 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272515" y="1052136"/>
            <a:ext cx="6386086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kumimoji="1"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&lt;opcode&gt; {&lt;</a:t>
            </a:r>
            <a:r>
              <a:rPr kumimoji="1" lang="en-US" altLang="zh-CN" sz="2000" b="1" dirty="0" err="1">
                <a:solidFill>
                  <a:srgbClr val="2513CB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cond</a:t>
            </a:r>
            <a:r>
              <a:rPr kumimoji="1"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&gt;} {S}    &lt;Rd&gt; ,&lt;Rn&gt;{,&lt;operand2&gt;}</a:t>
            </a:r>
            <a:r>
              <a:rPr kumimoji="1" lang="en-US" altLang="zh-CN" sz="2000" b="1" dirty="0"/>
              <a:t> </a:t>
            </a:r>
            <a:endParaRPr kumimoji="1" lang="en-US" altLang="zh-CN" sz="2000" b="1" dirty="0"/>
          </a:p>
        </p:txBody>
      </p:sp>
      <p:sp>
        <p:nvSpPr>
          <p:cNvPr id="2" name="圆角右箭头 1"/>
          <p:cNvSpPr/>
          <p:nvPr/>
        </p:nvSpPr>
        <p:spPr>
          <a:xfrm rot="10800000">
            <a:off x="6010112" y="1580225"/>
            <a:ext cx="1163574" cy="531603"/>
          </a:xfrm>
          <a:prstGeom prst="ben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10112" y="3249443"/>
            <a:ext cx="564848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kumimoji="1" lang="zh-CN" altLang="en-US" sz="2400" dirty="0" smtClean="0">
                <a:latin typeface="华文新魏" panose="02010800040101010101" pitchFamily="2" charset="-122"/>
              </a:rPr>
              <a:t>使用条件</a:t>
            </a:r>
            <a:r>
              <a:rPr kumimoji="1" lang="zh-CN" altLang="en-US" sz="2400" dirty="0">
                <a:latin typeface="华文新魏" panose="02010800040101010101" pitchFamily="2" charset="-122"/>
              </a:rPr>
              <a:t>码“</a:t>
            </a:r>
            <a:r>
              <a:rPr kumimoji="1" lang="en-US" altLang="zh-CN" sz="2400" dirty="0" err="1">
                <a:latin typeface="华文新魏" panose="02010800040101010101" pitchFamily="2" charset="-122"/>
              </a:rPr>
              <a:t>cond</a:t>
            </a:r>
            <a:r>
              <a:rPr kumimoji="1" lang="en-US" altLang="zh-CN" sz="2400" dirty="0">
                <a:latin typeface="华文新魏" panose="02010800040101010101" pitchFamily="2" charset="-122"/>
              </a:rPr>
              <a:t>”</a:t>
            </a:r>
            <a:r>
              <a:rPr kumimoji="1" lang="zh-CN" altLang="en-US" sz="2400" dirty="0" smtClean="0">
                <a:latin typeface="华文新魏" panose="02010800040101010101" pitchFamily="2" charset="-122"/>
              </a:rPr>
              <a:t>可实现</a:t>
            </a:r>
            <a:r>
              <a:rPr kumimoji="1" lang="zh-CN" altLang="en-US" sz="2400" dirty="0">
                <a:latin typeface="华文新魏" panose="02010800040101010101" pitchFamily="2" charset="-122"/>
              </a:rPr>
              <a:t>高效的逻辑操作，提高代码效率。</a:t>
            </a:r>
            <a:endParaRPr kumimoji="1" lang="zh-CN" altLang="en-US" sz="2400" dirty="0">
              <a:latin typeface="华文新魏" panose="02010800040101010101" pitchFamily="2" charset="-122"/>
            </a:endParaRPr>
          </a:p>
          <a:p>
            <a:pPr algn="just">
              <a:spcBef>
                <a:spcPct val="50000"/>
              </a:spcBef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kumimoji="1" lang="zh-CN" altLang="en-US" sz="2400" dirty="0" smtClean="0">
                <a:latin typeface="华文新魏" panose="02010800040101010101" pitchFamily="2" charset="-122"/>
              </a:rPr>
              <a:t>所有</a:t>
            </a:r>
            <a:r>
              <a:rPr kumimoji="1" lang="en-US" altLang="zh-CN" sz="2400" dirty="0" smtClean="0">
                <a:latin typeface="华文新魏" panose="02010800040101010101" pitchFamily="2" charset="-122"/>
              </a:rPr>
              <a:t>ARM</a:t>
            </a:r>
            <a:r>
              <a:rPr kumimoji="1" lang="zh-CN" altLang="en-US" sz="2400" dirty="0">
                <a:latin typeface="华文新魏" panose="02010800040101010101" pitchFamily="2" charset="-122"/>
              </a:rPr>
              <a:t>指令都</a:t>
            </a:r>
            <a:r>
              <a:rPr kumimoji="1" lang="zh-CN" altLang="en-US" sz="2400" dirty="0" smtClean="0">
                <a:latin typeface="华文新魏" panose="02010800040101010101" pitchFamily="2" charset="-122"/>
              </a:rPr>
              <a:t>可 </a:t>
            </a:r>
            <a:r>
              <a:rPr kumimoji="1" lang="zh-CN" altLang="en-US" sz="2400" dirty="0" smtClean="0">
                <a:solidFill>
                  <a:srgbClr val="2513CB"/>
                </a:solidFill>
                <a:latin typeface="华文新魏" panose="02010800040101010101" pitchFamily="2" charset="-122"/>
              </a:rPr>
              <a:t>以</a:t>
            </a:r>
            <a:r>
              <a:rPr kumimoji="1" lang="zh-CN" altLang="en-US" sz="2400" dirty="0">
                <a:solidFill>
                  <a:srgbClr val="2513CB"/>
                </a:solidFill>
                <a:latin typeface="华文新魏" panose="02010800040101010101" pitchFamily="2" charset="-122"/>
              </a:rPr>
              <a:t>条件</a:t>
            </a:r>
            <a:r>
              <a:rPr kumimoji="1" lang="zh-CN" altLang="en-US" sz="2400" dirty="0" smtClean="0">
                <a:solidFill>
                  <a:srgbClr val="2513CB"/>
                </a:solidFill>
                <a:latin typeface="华文新魏" panose="02010800040101010101" pitchFamily="2" charset="-122"/>
              </a:rPr>
              <a:t>执行</a:t>
            </a:r>
            <a:r>
              <a:rPr kumimoji="1" lang="zh-CN" altLang="en-US" sz="2400" dirty="0" smtClean="0">
                <a:latin typeface="华文新魏" panose="02010800040101010101" pitchFamily="2" charset="-122"/>
              </a:rPr>
              <a:t>。若指令</a:t>
            </a:r>
            <a:r>
              <a:rPr kumimoji="1" lang="zh-CN" altLang="en-US" sz="2400" dirty="0">
                <a:latin typeface="华文新魏" panose="02010800040101010101" pitchFamily="2" charset="-122"/>
              </a:rPr>
              <a:t>不标明条件代码，将默认为无条件（</a:t>
            </a:r>
            <a:r>
              <a:rPr kumimoji="1" lang="en-US" altLang="zh-CN" sz="2400" dirty="0">
                <a:latin typeface="华文新魏" panose="02010800040101010101" pitchFamily="2" charset="-122"/>
              </a:rPr>
              <a:t>AL</a:t>
            </a:r>
            <a:r>
              <a:rPr kumimoji="1" lang="zh-CN" altLang="en-US" sz="2400" dirty="0">
                <a:latin typeface="华文新魏" panose="02010800040101010101" pitchFamily="2" charset="-122"/>
              </a:rPr>
              <a:t>）执行。</a:t>
            </a:r>
            <a:endParaRPr kumimoji="1" lang="zh-CN" altLang="en-US" sz="2400" dirty="0">
              <a:latin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8.4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指令格式设计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8416" y="861186"/>
            <a:ext cx="65364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指令格式设计举例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79379" y="1418057"/>
            <a:ext cx="10964815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5000"/>
              </a:lnSpc>
            </a:pPr>
            <a:r>
              <a:rPr lang="zh-CN" altLang="en-US" sz="2400" dirty="0">
                <a:latin typeface="+mn-ea"/>
              </a:rPr>
              <a:t>例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 某机字长</a:t>
            </a:r>
            <a:r>
              <a:rPr lang="en-US" altLang="zh-CN" sz="2400" dirty="0">
                <a:latin typeface="+mn-ea"/>
              </a:rPr>
              <a:t>32</a:t>
            </a:r>
            <a:r>
              <a:rPr lang="zh-CN" altLang="en-US" sz="2400" dirty="0">
                <a:latin typeface="+mn-ea"/>
              </a:rPr>
              <a:t>位，采用三地址指令，支持</a:t>
            </a:r>
            <a:r>
              <a:rPr lang="en-US" altLang="zh-CN" sz="2400" dirty="0">
                <a:latin typeface="+mn-ea"/>
              </a:rPr>
              <a:t>8</a:t>
            </a:r>
            <a:r>
              <a:rPr lang="zh-CN" altLang="en-US" sz="2400" dirty="0">
                <a:latin typeface="+mn-ea"/>
              </a:rPr>
              <a:t>种</a:t>
            </a:r>
            <a:r>
              <a:rPr lang="zh-CN" altLang="en-US" sz="2400" dirty="0" smtClean="0">
                <a:latin typeface="+mn-ea"/>
              </a:rPr>
              <a:t>寻址</a:t>
            </a:r>
            <a:r>
              <a:rPr lang="zh-CN" altLang="en-US" sz="2400" dirty="0">
                <a:latin typeface="+mn-ea"/>
              </a:rPr>
              <a:t>方式</a:t>
            </a:r>
            <a:r>
              <a:rPr lang="zh-CN" altLang="en-US" sz="2400" dirty="0" smtClean="0">
                <a:latin typeface="+mn-ea"/>
              </a:rPr>
              <a:t>和</a:t>
            </a:r>
            <a:r>
              <a:rPr lang="en-US" altLang="zh-CN" sz="2400" dirty="0" smtClean="0">
                <a:latin typeface="+mn-ea"/>
              </a:rPr>
              <a:t>60</a:t>
            </a:r>
            <a:r>
              <a:rPr lang="zh-CN" altLang="en-US" sz="2400" dirty="0" smtClean="0">
                <a:latin typeface="+mn-ea"/>
              </a:rPr>
              <a:t>条指令，可</a:t>
            </a:r>
            <a:r>
              <a:rPr lang="zh-CN" altLang="en-US" sz="2400" dirty="0">
                <a:latin typeface="+mn-ea"/>
              </a:rPr>
              <a:t>在</a:t>
            </a:r>
            <a:r>
              <a:rPr lang="en-US" altLang="zh-CN" sz="2400" dirty="0">
                <a:latin typeface="+mn-ea"/>
              </a:rPr>
              <a:t>2K</a:t>
            </a:r>
            <a:r>
              <a:rPr lang="zh-CN" altLang="en-US" sz="2400" dirty="0">
                <a:latin typeface="+mn-ea"/>
              </a:rPr>
              <a:t>主存范围</a:t>
            </a:r>
            <a:r>
              <a:rPr lang="zh-CN" altLang="en-US" sz="2400" dirty="0" smtClean="0">
                <a:latin typeface="+mn-ea"/>
              </a:rPr>
              <a:t>内访问操作数、</a:t>
            </a:r>
            <a:r>
              <a:rPr lang="en-US" altLang="zh-CN" sz="2400" dirty="0" smtClean="0">
                <a:latin typeface="+mn-ea"/>
              </a:rPr>
              <a:t>1K</a:t>
            </a:r>
            <a:r>
              <a:rPr lang="zh-CN" altLang="en-US" sz="2400" dirty="0" smtClean="0">
                <a:latin typeface="+mn-ea"/>
              </a:rPr>
              <a:t>主存范围</a:t>
            </a:r>
            <a:r>
              <a:rPr lang="zh-CN" altLang="en-US" sz="2400" dirty="0">
                <a:latin typeface="+mn-ea"/>
              </a:rPr>
              <a:t>内保存运算结果</a:t>
            </a:r>
            <a:r>
              <a:rPr lang="zh-CN" altLang="en-US" sz="2400" dirty="0" smtClean="0">
                <a:latin typeface="+mn-ea"/>
              </a:rPr>
              <a:t>。设计该指令格式</a:t>
            </a:r>
            <a:r>
              <a:rPr lang="zh-CN" altLang="en-US" sz="2400" dirty="0">
                <a:latin typeface="+mn-ea"/>
              </a:rPr>
              <a:t>？指令字长最少应为多少位？执行一条指令</a:t>
            </a:r>
            <a:r>
              <a:rPr lang="zh-CN" altLang="en-US" sz="2400" dirty="0" smtClean="0">
                <a:latin typeface="+mn-ea"/>
              </a:rPr>
              <a:t>最多访问</a:t>
            </a:r>
            <a:r>
              <a:rPr lang="zh-CN" altLang="en-US" sz="2400" dirty="0">
                <a:latin typeface="+mn-ea"/>
              </a:rPr>
              <a:t>多少次</a:t>
            </a:r>
            <a:r>
              <a:rPr lang="zh-CN" altLang="en-US" sz="2400" dirty="0" smtClean="0">
                <a:latin typeface="+mn-ea"/>
              </a:rPr>
              <a:t>主存</a:t>
            </a:r>
            <a:r>
              <a:rPr lang="en-US" altLang="zh-CN" sz="2400" dirty="0" smtClean="0">
                <a:latin typeface="+mn-ea"/>
              </a:rPr>
              <a:t>(</a:t>
            </a:r>
            <a:r>
              <a:rPr lang="zh-CN" altLang="en-US" sz="2400" dirty="0" smtClean="0">
                <a:latin typeface="+mn-ea"/>
              </a:rPr>
              <a:t>不考虑访存缺页中断</a:t>
            </a:r>
            <a:r>
              <a:rPr lang="en-US" altLang="zh-CN" sz="2400" dirty="0" smtClean="0">
                <a:latin typeface="+mn-ea"/>
              </a:rPr>
              <a:t>)</a:t>
            </a:r>
            <a:r>
              <a:rPr lang="zh-CN" altLang="en-US" sz="2400" dirty="0" smtClean="0">
                <a:latin typeface="+mn-ea"/>
              </a:rPr>
              <a:t>？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87886" y="3659603"/>
            <a:ext cx="5556226" cy="515711"/>
            <a:chOff x="2526087" y="3793474"/>
            <a:chExt cx="5556226" cy="515711"/>
          </a:xfrm>
        </p:grpSpPr>
        <p:sp>
          <p:nvSpPr>
            <p:cNvPr id="8" name="矩形 7"/>
            <p:cNvSpPr/>
            <p:nvPr/>
          </p:nvSpPr>
          <p:spPr>
            <a:xfrm>
              <a:off x="2526087" y="3793474"/>
              <a:ext cx="1152525" cy="5048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marL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lvl="2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lvl="3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lvl="4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lvl="5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lvl="6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lvl="7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lvl="8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+mn-ea"/>
                </a:rPr>
                <a:t>OP</a:t>
              </a:r>
              <a:endParaRPr lang="en-US" altLang="zh-CN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685142" y="3803324"/>
              <a:ext cx="666793" cy="505861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lvl="2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lvl="3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lvl="4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lvl="5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lvl="6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lvl="7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lvl="8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b="1" dirty="0" smtClean="0">
                  <a:latin typeface="+mn-ea"/>
                </a:rPr>
                <a:t>X1</a:t>
              </a:r>
              <a:endParaRPr lang="en-US" altLang="zh-CN" sz="2000" b="1" dirty="0">
                <a:latin typeface="+mn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351935" y="3804360"/>
              <a:ext cx="900000" cy="50482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lvl="2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lvl="3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lvl="4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lvl="5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lvl="6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lvl="7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lvl="8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b="1" dirty="0" smtClean="0">
                  <a:latin typeface="+mn-ea"/>
                </a:rPr>
                <a:t>A1</a:t>
              </a:r>
              <a:endParaRPr lang="en-US" altLang="zh-CN" sz="2000" b="1" dirty="0">
                <a:latin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206189" y="3804006"/>
              <a:ext cx="666793" cy="50482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lvl="2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lvl="3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lvl="4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lvl="5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lvl="6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lvl="7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lvl="8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b="1" dirty="0" smtClean="0">
                  <a:latin typeface="+mn-ea"/>
                </a:rPr>
                <a:t>X2</a:t>
              </a:r>
              <a:endParaRPr lang="en-US" altLang="zh-CN" sz="2000" b="1" dirty="0">
                <a:latin typeface="+mn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868285" y="3802990"/>
              <a:ext cx="900000" cy="50482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lvl="2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lvl="3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lvl="4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lvl="5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lvl="6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lvl="7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lvl="8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b="1" dirty="0" smtClean="0">
                  <a:latin typeface="+mn-ea"/>
                </a:rPr>
                <a:t>A2</a:t>
              </a:r>
              <a:endParaRPr lang="en-US" altLang="zh-CN" sz="2000" b="1" dirty="0">
                <a:latin typeface="+mn-e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766592" y="3803064"/>
              <a:ext cx="666793" cy="50482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lvl="2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lvl="3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lvl="4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lvl="5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lvl="6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lvl="7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lvl="8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b="1" dirty="0" smtClean="0">
                  <a:latin typeface="+mn-ea"/>
                </a:rPr>
                <a:t>X3</a:t>
              </a:r>
              <a:endParaRPr lang="en-US" altLang="zh-CN" sz="2000" b="1" dirty="0">
                <a:latin typeface="+mn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434313" y="3803064"/>
              <a:ext cx="648000" cy="50482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lvl="2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lvl="3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lvl="4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lvl="5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lvl="6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lvl="7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lvl="8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b="1" dirty="0" smtClean="0">
                  <a:latin typeface="+mn-ea"/>
                </a:rPr>
                <a:t>A3</a:t>
              </a:r>
              <a:endParaRPr lang="en-US" altLang="zh-CN" sz="2000" b="1" dirty="0">
                <a:latin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231571" y="4198079"/>
            <a:ext cx="454342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zh-CN" sz="2400" dirty="0" smtClean="0">
                <a:latin typeface="+mn-ea"/>
              </a:rPr>
              <a:t>OP = 6</a:t>
            </a:r>
            <a:r>
              <a:rPr lang="zh-CN" altLang="en-US" sz="2400" dirty="0" smtClean="0">
                <a:latin typeface="+mn-ea"/>
              </a:rPr>
              <a:t>位 </a:t>
            </a:r>
            <a:endParaRPr lang="en-US" altLang="zh-CN" sz="2400" dirty="0" smtClean="0">
              <a:latin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02846" y="3049785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解：根据题目条件，指令格式如下：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7" name="右大括号 16"/>
          <p:cNvSpPr/>
          <p:nvPr/>
        </p:nvSpPr>
        <p:spPr>
          <a:xfrm>
            <a:off x="6832146" y="4445729"/>
            <a:ext cx="85725" cy="1209675"/>
          </a:xfrm>
          <a:prstGeom prst="rightBrace">
            <a:avLst/>
          </a:prstGeom>
          <a:ln w="1905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50621" y="4712429"/>
            <a:ext cx="454342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zh-CN" sz="2400" dirty="0" smtClean="0">
                <a:latin typeface="+mn-ea"/>
              </a:rPr>
              <a:t>X1 = X2 = X3  =3 ,</a:t>
            </a:r>
            <a:r>
              <a:rPr lang="zh-CN" altLang="en-US" sz="2400" dirty="0" smtClean="0">
                <a:latin typeface="+mn-ea"/>
              </a:rPr>
              <a:t>共 </a:t>
            </a:r>
            <a:r>
              <a:rPr lang="en-US" altLang="zh-CN" sz="2400" dirty="0" smtClean="0">
                <a:latin typeface="+mn-ea"/>
              </a:rPr>
              <a:t>9</a:t>
            </a:r>
            <a:r>
              <a:rPr lang="zh-CN" altLang="en-US" sz="2400" dirty="0" smtClean="0">
                <a:latin typeface="+mn-ea"/>
              </a:rPr>
              <a:t>位</a:t>
            </a:r>
            <a:endParaRPr lang="en-US" altLang="zh-CN" sz="2400" dirty="0" smtClean="0">
              <a:latin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260146" y="5226779"/>
            <a:ext cx="469582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zh-CN" sz="2400" dirty="0" smtClean="0">
                <a:latin typeface="+mn-ea"/>
              </a:rPr>
              <a:t>A1=A2=11, A3=10</a:t>
            </a:r>
            <a:r>
              <a:rPr lang="zh-CN" altLang="en-US" sz="2400" dirty="0" smtClean="0">
                <a:latin typeface="+mn-ea"/>
              </a:rPr>
              <a:t>位，共 </a:t>
            </a:r>
            <a:r>
              <a:rPr lang="en-US" altLang="zh-CN" sz="2400" dirty="0" smtClean="0">
                <a:latin typeface="+mn-ea"/>
              </a:rPr>
              <a:t>32</a:t>
            </a:r>
            <a:r>
              <a:rPr lang="zh-CN" altLang="en-US" sz="2400" dirty="0" smtClean="0">
                <a:latin typeface="+mn-ea"/>
              </a:rPr>
              <a:t>位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987437" y="4830734"/>
            <a:ext cx="1641476" cy="461665"/>
            <a:chOff x="7185029" y="5067300"/>
            <a:chExt cx="1641476" cy="461665"/>
          </a:xfrm>
        </p:grpSpPr>
        <p:sp>
          <p:nvSpPr>
            <p:cNvPr id="21" name="右箭头 20"/>
            <p:cNvSpPr/>
            <p:nvPr/>
          </p:nvSpPr>
          <p:spPr>
            <a:xfrm>
              <a:off x="7185029" y="5181599"/>
              <a:ext cx="581025" cy="219075"/>
            </a:xfrm>
            <a:prstGeom prst="rightArrow">
              <a:avLst/>
            </a:prstGeom>
            <a:noFill/>
            <a:ln w="19050">
              <a:solidFill>
                <a:srgbClr val="0237D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864480" y="5067300"/>
              <a:ext cx="9620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+mn-ea"/>
                </a:rPr>
                <a:t>47</a:t>
              </a:r>
              <a:r>
                <a:rPr lang="zh-CN" altLang="en-US" sz="2400" dirty="0" smtClean="0">
                  <a:latin typeface="+mn-ea"/>
                </a:rPr>
                <a:t>位</a:t>
              </a:r>
              <a:endParaRPr lang="zh-CN" altLang="en-US" sz="2400" dirty="0">
                <a:latin typeface="+mn-ea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078689" y="5938921"/>
            <a:ext cx="488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指令占</a:t>
            </a:r>
            <a:r>
              <a:rPr lang="en-US" altLang="zh-CN" sz="2400" dirty="0" smtClean="0">
                <a:latin typeface="+mn-ea"/>
              </a:rPr>
              <a:t>2</a:t>
            </a:r>
            <a:r>
              <a:rPr lang="zh-CN" altLang="en-US" sz="2400" dirty="0" smtClean="0">
                <a:latin typeface="+mn-ea"/>
              </a:rPr>
              <a:t>个存储字，最多访存</a:t>
            </a:r>
            <a:r>
              <a:rPr lang="en-US" altLang="zh-CN" sz="2400" dirty="0" smtClean="0">
                <a:latin typeface="+mn-ea"/>
              </a:rPr>
              <a:t>5</a:t>
            </a:r>
            <a:r>
              <a:rPr lang="zh-CN" altLang="en-US" sz="2400" dirty="0" smtClean="0">
                <a:latin typeface="+mn-ea"/>
              </a:rPr>
              <a:t>次！</a:t>
            </a:r>
            <a:endParaRPr lang="zh-CN" altLang="en-US" sz="2400" dirty="0">
              <a:latin typeface="+mn-ea"/>
            </a:endParaRP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8036630" y="3685144"/>
            <a:ext cx="26100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200" dirty="0">
                <a:latin typeface="+mn-ea"/>
              </a:rPr>
              <a:t>(A1) OP (A2)  →  A3</a:t>
            </a:r>
            <a:endParaRPr lang="en-US" altLang="zh-CN" sz="2200" dirty="0">
              <a:latin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413026" y="5935123"/>
            <a:ext cx="1876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如何优化？</a:t>
            </a:r>
            <a:endParaRPr lang="zh-CN" altLang="en-US" sz="24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/>
      <p:bldP spid="19" grpId="0"/>
      <p:bldP spid="23" grpId="0"/>
      <p:bldP spid="24" grpId="0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3945" y="205851"/>
            <a:ext cx="243713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8.8 ARM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指令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5129" y="772608"/>
            <a:ext cx="4388500" cy="672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sym typeface="Wingdings" panose="05000000000000000000" pitchFamily="2" charset="2"/>
              </a:rPr>
              <a:t>2.ARM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指令应用举例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 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55128" y="894179"/>
            <a:ext cx="630974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ct val="50000"/>
              </a:spcBef>
              <a:buClr>
                <a:srgbClr val="0000FF"/>
              </a:buClr>
            </a:pPr>
            <a:r>
              <a:rPr kumimoji="1" lang="en-US" altLang="zh-CN" sz="2200" dirty="0">
                <a:latin typeface="+mn-ea"/>
              </a:rPr>
              <a:t>LDR</a:t>
            </a:r>
            <a:r>
              <a:rPr kumimoji="1" lang="zh-CN" altLang="en-US" sz="2200" dirty="0">
                <a:latin typeface="+mn-ea"/>
              </a:rPr>
              <a:t>和</a:t>
            </a:r>
            <a:r>
              <a:rPr kumimoji="1" lang="en-US" altLang="zh-CN" sz="2200" dirty="0">
                <a:latin typeface="+mn-ea"/>
              </a:rPr>
              <a:t>STR——</a:t>
            </a:r>
            <a:r>
              <a:rPr kumimoji="1" lang="zh-CN" altLang="en-US" sz="2200" dirty="0">
                <a:latin typeface="+mn-ea"/>
              </a:rPr>
              <a:t>字和无符号字节加载</a:t>
            </a:r>
            <a:r>
              <a:rPr kumimoji="1" lang="en-US" altLang="zh-CN" sz="2200" dirty="0">
                <a:latin typeface="+mn-ea"/>
              </a:rPr>
              <a:t>/</a:t>
            </a:r>
            <a:r>
              <a:rPr kumimoji="1" lang="zh-CN" altLang="en-US" sz="2200" dirty="0">
                <a:latin typeface="+mn-ea"/>
              </a:rPr>
              <a:t>存储指令编码</a:t>
            </a:r>
            <a:endParaRPr kumimoji="1" lang="zh-CN" altLang="en-US" sz="2200" dirty="0">
              <a:latin typeface="+mn-ea"/>
            </a:endParaRPr>
          </a:p>
        </p:txBody>
      </p:sp>
      <p:pic>
        <p:nvPicPr>
          <p:cNvPr id="6" name="Picture 3" descr="LDR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4" y="3385461"/>
            <a:ext cx="7402513" cy="78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567544" y="2775861"/>
            <a:ext cx="2438400" cy="40640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Clr>
                <a:srgbClr val="0000FF"/>
              </a:buClr>
            </a:pPr>
            <a:r>
              <a:rPr kumimoji="1" lang="zh-CN" altLang="en-US" sz="2000">
                <a:latin typeface="华文新魏" panose="02010800040101010101" pitchFamily="2" charset="-122"/>
              </a:rPr>
              <a:t>指令执行的条件码</a:t>
            </a:r>
            <a:endParaRPr kumimoji="1" lang="zh-CN" altLang="en-US" sz="2000">
              <a:latin typeface="华文新魏" panose="02010800040101010101" pitchFamily="2" charset="-122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710544" y="3156861"/>
            <a:ext cx="0" cy="685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849086" y="4528461"/>
            <a:ext cx="3156858" cy="101566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Clr>
                <a:srgbClr val="0000FF"/>
              </a:buClr>
            </a:pPr>
            <a:r>
              <a:rPr kumimoji="1" lang="en-US" altLang="zh-CN" sz="2000">
                <a:solidFill>
                  <a:srgbClr val="FF0000"/>
                </a:solidFill>
                <a:latin typeface="华文新魏" panose="02010800040101010101" pitchFamily="2" charset="-122"/>
              </a:rPr>
              <a:t>I</a:t>
            </a:r>
            <a:r>
              <a:rPr kumimoji="1" lang="zh-CN" altLang="en-US" sz="2000">
                <a:latin typeface="华文新魏" panose="02010800040101010101" pitchFamily="2" charset="-122"/>
              </a:rPr>
              <a:t>为</a:t>
            </a:r>
            <a:r>
              <a:rPr kumimoji="1" lang="en-US" altLang="zh-CN" sz="2000">
                <a:latin typeface="华文新魏" panose="02010800040101010101" pitchFamily="2" charset="-122"/>
              </a:rPr>
              <a:t>0</a:t>
            </a:r>
            <a:r>
              <a:rPr kumimoji="1" lang="zh-CN" altLang="en-US" sz="2000">
                <a:latin typeface="华文新魏" panose="02010800040101010101" pitchFamily="2" charset="-122"/>
              </a:rPr>
              <a:t>时，偏移量为</a:t>
            </a:r>
            <a:r>
              <a:rPr kumimoji="1" lang="en-US" altLang="zh-CN" sz="2000">
                <a:latin typeface="华文新魏" panose="02010800040101010101" pitchFamily="2" charset="-122"/>
              </a:rPr>
              <a:t>12</a:t>
            </a:r>
            <a:r>
              <a:rPr kumimoji="1" lang="zh-CN" altLang="en-US" sz="2000">
                <a:latin typeface="华文新魏" panose="02010800040101010101" pitchFamily="2" charset="-122"/>
              </a:rPr>
              <a:t>位立即数，为</a:t>
            </a:r>
            <a:r>
              <a:rPr kumimoji="1" lang="en-US" altLang="zh-CN" sz="2000">
                <a:latin typeface="华文新魏" panose="02010800040101010101" pitchFamily="2" charset="-122"/>
              </a:rPr>
              <a:t>1</a:t>
            </a:r>
            <a:r>
              <a:rPr kumimoji="1" lang="zh-CN" altLang="en-US" sz="2000">
                <a:latin typeface="华文新魏" panose="02010800040101010101" pitchFamily="2" charset="-122"/>
              </a:rPr>
              <a:t>时，偏移量为寄存器移位</a:t>
            </a:r>
            <a:endParaRPr kumimoji="1" lang="zh-CN" altLang="en-US" sz="2000">
              <a:latin typeface="华文新魏" panose="02010800040101010101" pitchFamily="2" charset="-122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3701144" y="4071261"/>
            <a:ext cx="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1567544" y="2318661"/>
            <a:ext cx="2438400" cy="40640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Clr>
                <a:srgbClr val="0000FF"/>
              </a:buClr>
            </a:pPr>
            <a:r>
              <a:rPr kumimoji="1" lang="en-US" altLang="zh-CN" sz="2000">
                <a:solidFill>
                  <a:srgbClr val="FF0000"/>
                </a:solidFill>
                <a:latin typeface="华文新魏" panose="02010800040101010101" pitchFamily="2" charset="-122"/>
              </a:rPr>
              <a:t>P</a:t>
            </a:r>
            <a:r>
              <a:rPr kumimoji="1" lang="zh-CN" altLang="en-US" sz="2000">
                <a:latin typeface="华文新魏" panose="02010800040101010101" pitchFamily="2" charset="-122"/>
              </a:rPr>
              <a:t>表示前</a:t>
            </a:r>
            <a:r>
              <a:rPr kumimoji="1" lang="en-US" altLang="zh-CN" sz="2000">
                <a:latin typeface="华文新魏" panose="02010800040101010101" pitchFamily="2" charset="-122"/>
              </a:rPr>
              <a:t>(1)/</a:t>
            </a:r>
            <a:r>
              <a:rPr kumimoji="1" lang="zh-CN" altLang="en-US" sz="2000">
                <a:latin typeface="华文新魏" panose="02010800040101010101" pitchFamily="2" charset="-122"/>
              </a:rPr>
              <a:t>后变址</a:t>
            </a:r>
            <a:endParaRPr kumimoji="1" lang="zh-CN" altLang="en-US" sz="2000">
              <a:latin typeface="华文新魏" panose="02010800040101010101" pitchFamily="2" charset="-122"/>
            </a:endParaRPr>
          </a:p>
        </p:txBody>
      </p:sp>
      <p:grpSp>
        <p:nvGrpSpPr>
          <p:cNvPr id="12" name="Group 10"/>
          <p:cNvGrpSpPr/>
          <p:nvPr/>
        </p:nvGrpSpPr>
        <p:grpSpPr bwMode="auto">
          <a:xfrm>
            <a:off x="3929744" y="2547261"/>
            <a:ext cx="304800" cy="1219200"/>
            <a:chOff x="1728" y="1776"/>
            <a:chExt cx="192" cy="768"/>
          </a:xfrm>
        </p:grpSpPr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V="1">
              <a:off x="1728" y="2256"/>
              <a:ext cx="0" cy="28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1728" y="2256"/>
              <a:ext cx="19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V="1">
              <a:off x="1920" y="1776"/>
              <a:ext cx="0" cy="48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H="1">
              <a:off x="1776" y="1776"/>
              <a:ext cx="144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1567544" y="5900061"/>
            <a:ext cx="2438400" cy="40640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Clr>
                <a:srgbClr val="0000FF"/>
              </a:buClr>
            </a:pPr>
            <a:r>
              <a:rPr kumimoji="1" lang="en-US" altLang="zh-CN" sz="2000">
                <a:solidFill>
                  <a:srgbClr val="FF0000"/>
                </a:solidFill>
                <a:latin typeface="华文新魏" panose="02010800040101010101" pitchFamily="2" charset="-122"/>
              </a:rPr>
              <a:t>U</a:t>
            </a:r>
            <a:r>
              <a:rPr kumimoji="1" lang="zh-CN" altLang="en-US" sz="2000">
                <a:latin typeface="华文新魏" panose="02010800040101010101" pitchFamily="2" charset="-122"/>
              </a:rPr>
              <a:t>表示加</a:t>
            </a:r>
            <a:r>
              <a:rPr kumimoji="1" lang="en-US" altLang="zh-CN" sz="2000">
                <a:latin typeface="华文新魏" panose="02010800040101010101" pitchFamily="2" charset="-122"/>
              </a:rPr>
              <a:t>(1)/</a:t>
            </a:r>
            <a:r>
              <a:rPr kumimoji="1" lang="zh-CN" altLang="en-US" sz="2000">
                <a:latin typeface="华文新魏" panose="02010800040101010101" pitchFamily="2" charset="-122"/>
              </a:rPr>
              <a:t>减</a:t>
            </a:r>
            <a:endParaRPr kumimoji="1" lang="zh-CN" altLang="en-US" sz="2000">
              <a:latin typeface="华文新魏" panose="02010800040101010101" pitchFamily="2" charset="-122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1567544" y="1556661"/>
            <a:ext cx="2438400" cy="71120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Clr>
                <a:srgbClr val="0000FF"/>
              </a:buClr>
            </a:pPr>
            <a:r>
              <a:rPr kumimoji="1" lang="en-US" altLang="zh-CN" sz="2000">
                <a:solidFill>
                  <a:srgbClr val="FF0000"/>
                </a:solidFill>
                <a:latin typeface="华文新魏" panose="02010800040101010101" pitchFamily="2" charset="-122"/>
              </a:rPr>
              <a:t>B</a:t>
            </a:r>
            <a:r>
              <a:rPr kumimoji="1" lang="zh-CN" altLang="en-US" sz="2000">
                <a:latin typeface="华文新魏" panose="02010800040101010101" pitchFamily="2" charset="-122"/>
              </a:rPr>
              <a:t>为</a:t>
            </a:r>
            <a:r>
              <a:rPr kumimoji="1" lang="en-US" altLang="zh-CN" sz="2000">
                <a:latin typeface="华文新魏" panose="02010800040101010101" pitchFamily="2" charset="-122"/>
              </a:rPr>
              <a:t>1</a:t>
            </a:r>
            <a:r>
              <a:rPr kumimoji="1" lang="zh-CN" altLang="en-US" sz="2000">
                <a:latin typeface="华文新魏" panose="02010800040101010101" pitchFamily="2" charset="-122"/>
              </a:rPr>
              <a:t>表示字节访问，为</a:t>
            </a:r>
            <a:r>
              <a:rPr kumimoji="1" lang="en-US" altLang="zh-CN" sz="2000">
                <a:latin typeface="华文新魏" panose="02010800040101010101" pitchFamily="2" charset="-122"/>
              </a:rPr>
              <a:t>0</a:t>
            </a:r>
            <a:r>
              <a:rPr kumimoji="1" lang="zh-CN" altLang="en-US" sz="2000">
                <a:latin typeface="华文新魏" panose="02010800040101010101" pitchFamily="2" charset="-122"/>
              </a:rPr>
              <a:t>表示字访问</a:t>
            </a:r>
            <a:endParaRPr kumimoji="1" lang="zh-CN" altLang="en-US" sz="2000">
              <a:latin typeface="华文新魏" panose="02010800040101010101" pitchFamily="2" charset="-122"/>
            </a:endParaRPr>
          </a:p>
        </p:txBody>
      </p:sp>
      <p:grpSp>
        <p:nvGrpSpPr>
          <p:cNvPr id="19" name="Group 17"/>
          <p:cNvGrpSpPr/>
          <p:nvPr/>
        </p:nvGrpSpPr>
        <p:grpSpPr bwMode="auto">
          <a:xfrm>
            <a:off x="4005944" y="4071261"/>
            <a:ext cx="152400" cy="2057400"/>
            <a:chOff x="1776" y="2736"/>
            <a:chExt cx="96" cy="1296"/>
          </a:xfrm>
        </p:grpSpPr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872" y="2736"/>
              <a:ext cx="0" cy="129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1776" y="4032"/>
              <a:ext cx="9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2" name="Group 20"/>
          <p:cNvGrpSpPr/>
          <p:nvPr/>
        </p:nvGrpSpPr>
        <p:grpSpPr bwMode="auto">
          <a:xfrm>
            <a:off x="4005944" y="1861461"/>
            <a:ext cx="381000" cy="1905000"/>
            <a:chOff x="1776" y="1344"/>
            <a:chExt cx="240" cy="1200"/>
          </a:xfrm>
        </p:grpSpPr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V="1">
              <a:off x="2016" y="1344"/>
              <a:ext cx="0" cy="12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>
              <a:off x="1776" y="1344"/>
              <a:ext cx="24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6672944" y="5900061"/>
            <a:ext cx="2819400" cy="40640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Clr>
                <a:srgbClr val="0000FF"/>
              </a:buClr>
            </a:pPr>
            <a:r>
              <a:rPr kumimoji="1" lang="en-US" altLang="zh-CN" sz="2000">
                <a:solidFill>
                  <a:srgbClr val="FF0000"/>
                </a:solidFill>
                <a:latin typeface="华文新魏" panose="02010800040101010101" pitchFamily="2" charset="-122"/>
              </a:rPr>
              <a:t>W</a:t>
            </a:r>
            <a:r>
              <a:rPr kumimoji="1" lang="zh-CN" altLang="en-US" sz="2000">
                <a:latin typeface="华文新魏" panose="02010800040101010101" pitchFamily="2" charset="-122"/>
              </a:rPr>
              <a:t>表示回写</a:t>
            </a:r>
            <a:endParaRPr kumimoji="1" lang="zh-CN" altLang="en-US" sz="2000">
              <a:latin typeface="华文新魏" panose="02010800040101010101" pitchFamily="2" charset="-122"/>
            </a:endParaRPr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6672944" y="4528461"/>
            <a:ext cx="2819400" cy="40640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Clr>
                <a:srgbClr val="0000FF"/>
              </a:buClr>
            </a:pPr>
            <a:r>
              <a:rPr kumimoji="1" lang="zh-CN" altLang="en-US" sz="2000">
                <a:latin typeface="华文新魏" panose="02010800040101010101" pitchFamily="2" charset="-122"/>
              </a:rPr>
              <a:t>为指令的寻址方式</a:t>
            </a:r>
            <a:endParaRPr kumimoji="1" lang="zh-CN" altLang="en-US" sz="2000">
              <a:latin typeface="华文新魏" panose="02010800040101010101" pitchFamily="2" charset="-122"/>
            </a:endParaRPr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6672944" y="4985661"/>
            <a:ext cx="2819400" cy="40640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Clr>
                <a:srgbClr val="0000FF"/>
              </a:buClr>
            </a:pPr>
            <a:r>
              <a:rPr kumimoji="1" lang="en-US" altLang="zh-CN" sz="2000">
                <a:solidFill>
                  <a:srgbClr val="FF0000"/>
                </a:solidFill>
                <a:latin typeface="华文新魏" panose="02010800040101010101" pitchFamily="2" charset="-122"/>
              </a:rPr>
              <a:t>Rd</a:t>
            </a:r>
            <a:r>
              <a:rPr kumimoji="1" lang="zh-CN" altLang="en-US" sz="2000">
                <a:latin typeface="华文新魏" panose="02010800040101010101" pitchFamily="2" charset="-122"/>
              </a:rPr>
              <a:t>为源</a:t>
            </a:r>
            <a:r>
              <a:rPr kumimoji="1" lang="en-US" altLang="zh-CN" sz="2000">
                <a:latin typeface="华文新魏" panose="02010800040101010101" pitchFamily="2" charset="-122"/>
              </a:rPr>
              <a:t>/</a:t>
            </a:r>
            <a:r>
              <a:rPr kumimoji="1" lang="zh-CN" altLang="en-US" sz="2000">
                <a:latin typeface="华文新魏" panose="02010800040101010101" pitchFamily="2" charset="-122"/>
              </a:rPr>
              <a:t>目标寄存器</a:t>
            </a:r>
            <a:endParaRPr kumimoji="1" lang="zh-CN" altLang="en-US" sz="2000">
              <a:latin typeface="华文新魏" panose="02010800040101010101" pitchFamily="2" charset="-122"/>
            </a:endParaRPr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6672944" y="5442861"/>
            <a:ext cx="2819400" cy="40640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Clr>
                <a:srgbClr val="0000FF"/>
              </a:buClr>
            </a:pPr>
            <a:r>
              <a:rPr kumimoji="1" lang="en-US" altLang="zh-CN" sz="2000">
                <a:solidFill>
                  <a:srgbClr val="FF0000"/>
                </a:solidFill>
                <a:latin typeface="华文新魏" panose="02010800040101010101" pitchFamily="2" charset="-122"/>
              </a:rPr>
              <a:t>Rn</a:t>
            </a:r>
            <a:r>
              <a:rPr kumimoji="1" lang="zh-CN" altLang="en-US" sz="2000">
                <a:latin typeface="华文新魏" panose="02010800040101010101" pitchFamily="2" charset="-122"/>
              </a:rPr>
              <a:t>为基址寄存器</a:t>
            </a:r>
            <a:endParaRPr kumimoji="1" lang="zh-CN" altLang="en-US" sz="2000">
              <a:latin typeface="华文新魏" panose="02010800040101010101" pitchFamily="2" charset="-122"/>
            </a:endParaRPr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6672944" y="2471061"/>
            <a:ext cx="2819400" cy="71120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Clr>
                <a:srgbClr val="0000FF"/>
              </a:buClr>
            </a:pPr>
            <a:r>
              <a:rPr kumimoji="1" lang="en-US" altLang="zh-CN" sz="2000">
                <a:solidFill>
                  <a:srgbClr val="FF0000"/>
                </a:solidFill>
                <a:latin typeface="华文新魏" panose="02010800040101010101" pitchFamily="2" charset="-122"/>
              </a:rPr>
              <a:t>L</a:t>
            </a:r>
            <a:r>
              <a:rPr kumimoji="1" lang="zh-CN" altLang="en-US" sz="2000">
                <a:latin typeface="华文新魏" panose="02010800040101010101" pitchFamily="2" charset="-122"/>
              </a:rPr>
              <a:t>用于区别加载（</a:t>
            </a:r>
            <a:r>
              <a:rPr kumimoji="1" lang="en-US" altLang="zh-CN" sz="2000">
                <a:latin typeface="华文新魏" panose="02010800040101010101" pitchFamily="2" charset="-122"/>
              </a:rPr>
              <a:t>L</a:t>
            </a:r>
            <a:r>
              <a:rPr kumimoji="1" lang="zh-CN" altLang="en-US" sz="2000">
                <a:latin typeface="华文新魏" panose="02010800040101010101" pitchFamily="2" charset="-122"/>
              </a:rPr>
              <a:t>为</a:t>
            </a:r>
            <a:r>
              <a:rPr kumimoji="1" lang="en-US" altLang="zh-CN" sz="2000">
                <a:latin typeface="华文新魏" panose="02010800040101010101" pitchFamily="2" charset="-122"/>
              </a:rPr>
              <a:t>1</a:t>
            </a:r>
            <a:r>
              <a:rPr kumimoji="1" lang="zh-CN" altLang="en-US" sz="2000">
                <a:latin typeface="华文新魏" panose="02010800040101010101" pitchFamily="2" charset="-122"/>
              </a:rPr>
              <a:t>）或存储（</a:t>
            </a:r>
            <a:r>
              <a:rPr kumimoji="1" lang="en-US" altLang="zh-CN" sz="2000">
                <a:latin typeface="华文新魏" panose="02010800040101010101" pitchFamily="2" charset="-122"/>
              </a:rPr>
              <a:t>L</a:t>
            </a:r>
            <a:r>
              <a:rPr kumimoji="1" lang="zh-CN" altLang="en-US" sz="2000">
                <a:latin typeface="华文新魏" panose="02010800040101010101" pitchFamily="2" charset="-122"/>
              </a:rPr>
              <a:t>为</a:t>
            </a:r>
            <a:r>
              <a:rPr kumimoji="1" lang="en-US" altLang="zh-CN" sz="2000">
                <a:latin typeface="华文新魏" panose="02010800040101010101" pitchFamily="2" charset="-122"/>
              </a:rPr>
              <a:t>0</a:t>
            </a:r>
            <a:r>
              <a:rPr kumimoji="1" lang="zh-CN" altLang="en-US" sz="2000">
                <a:latin typeface="华文新魏" panose="02010800040101010101" pitchFamily="2" charset="-122"/>
              </a:rPr>
              <a:t>）</a:t>
            </a:r>
            <a:endParaRPr kumimoji="1" lang="zh-CN" altLang="en-US" sz="2000">
              <a:latin typeface="华文新魏" panose="02010800040101010101" pitchFamily="2" charset="-122"/>
            </a:endParaRPr>
          </a:p>
        </p:txBody>
      </p:sp>
      <p:grpSp>
        <p:nvGrpSpPr>
          <p:cNvPr id="30" name="Group 28"/>
          <p:cNvGrpSpPr/>
          <p:nvPr/>
        </p:nvGrpSpPr>
        <p:grpSpPr bwMode="auto">
          <a:xfrm>
            <a:off x="4615544" y="4071261"/>
            <a:ext cx="2057400" cy="2057400"/>
            <a:chOff x="2160" y="2736"/>
            <a:chExt cx="1296" cy="1296"/>
          </a:xfrm>
        </p:grpSpPr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2160" y="2736"/>
              <a:ext cx="0" cy="129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2160" y="4032"/>
              <a:ext cx="129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3" name="Group 31"/>
          <p:cNvGrpSpPr/>
          <p:nvPr/>
        </p:nvGrpSpPr>
        <p:grpSpPr bwMode="auto">
          <a:xfrm>
            <a:off x="5453744" y="4071261"/>
            <a:ext cx="1219200" cy="1600200"/>
            <a:chOff x="2688" y="2736"/>
            <a:chExt cx="768" cy="1008"/>
          </a:xfrm>
        </p:grpSpPr>
        <p:sp>
          <p:nvSpPr>
            <p:cNvPr id="34" name="Line 32"/>
            <p:cNvSpPr>
              <a:spLocks noChangeShapeType="1"/>
            </p:cNvSpPr>
            <p:nvPr/>
          </p:nvSpPr>
          <p:spPr bwMode="auto">
            <a:xfrm>
              <a:off x="2688" y="2736"/>
              <a:ext cx="0" cy="100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2688" y="3744"/>
              <a:ext cx="76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6" name="Group 34"/>
          <p:cNvGrpSpPr/>
          <p:nvPr/>
        </p:nvGrpSpPr>
        <p:grpSpPr bwMode="auto">
          <a:xfrm>
            <a:off x="6291944" y="4071261"/>
            <a:ext cx="381000" cy="1143000"/>
            <a:chOff x="3216" y="2736"/>
            <a:chExt cx="240" cy="720"/>
          </a:xfrm>
        </p:grpSpPr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3216" y="2736"/>
              <a:ext cx="0" cy="72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>
              <a:off x="3216" y="3456"/>
              <a:ext cx="24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9" name="Line 37"/>
          <p:cNvSpPr>
            <a:spLocks noChangeShapeType="1"/>
          </p:cNvSpPr>
          <p:nvPr/>
        </p:nvSpPr>
        <p:spPr bwMode="auto">
          <a:xfrm>
            <a:off x="8120744" y="4071261"/>
            <a:ext cx="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0" name="Group 38"/>
          <p:cNvGrpSpPr/>
          <p:nvPr/>
        </p:nvGrpSpPr>
        <p:grpSpPr bwMode="auto">
          <a:xfrm>
            <a:off x="4844144" y="2775861"/>
            <a:ext cx="1828800" cy="990600"/>
            <a:chOff x="2304" y="1920"/>
            <a:chExt cx="1152" cy="624"/>
          </a:xfrm>
        </p:grpSpPr>
        <p:sp>
          <p:nvSpPr>
            <p:cNvPr id="41" name="Line 39"/>
            <p:cNvSpPr>
              <a:spLocks noChangeShapeType="1"/>
            </p:cNvSpPr>
            <p:nvPr/>
          </p:nvSpPr>
          <p:spPr bwMode="auto">
            <a:xfrm flipV="1">
              <a:off x="2304" y="1920"/>
              <a:ext cx="0" cy="62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>
              <a:off x="2304" y="1920"/>
              <a:ext cx="115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3945" y="205851"/>
            <a:ext cx="353148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8.9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再看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IT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生态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168539" y="2122098"/>
            <a:ext cx="9967547" cy="515526"/>
          </a:xfrm>
          <a:prstGeom prst="rect">
            <a:avLst/>
          </a:prstGeom>
          <a:ln w="19050">
            <a:solidFill>
              <a:srgbClr val="3438F6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zh-CN" altLang="zh-CN" sz="2200" dirty="0" smtClean="0">
                <a:latin typeface="+mn-ea"/>
              </a:rPr>
              <a:t>基础硬件</a:t>
            </a:r>
            <a:r>
              <a:rPr lang="en-US" altLang="zh-CN" sz="2200" dirty="0" smtClean="0">
                <a:latin typeface="+mn-ea"/>
              </a:rPr>
              <a:t>/</a:t>
            </a:r>
            <a:r>
              <a:rPr lang="zh-CN" altLang="zh-CN" sz="2200" dirty="0" smtClean="0">
                <a:latin typeface="+mn-ea"/>
              </a:rPr>
              <a:t>软件自主</a:t>
            </a:r>
            <a:r>
              <a:rPr lang="zh-CN" altLang="en-US" sz="2200" dirty="0">
                <a:latin typeface="+mn-ea"/>
              </a:rPr>
              <a:t>设计与实现</a:t>
            </a:r>
            <a:r>
              <a:rPr lang="zh-CN" altLang="zh-CN" sz="2200" dirty="0" smtClean="0">
                <a:latin typeface="+mn-ea"/>
              </a:rPr>
              <a:t>，基础</a:t>
            </a:r>
            <a:r>
              <a:rPr lang="zh-CN" altLang="zh-CN" sz="2200" dirty="0">
                <a:latin typeface="+mn-ea"/>
              </a:rPr>
              <a:t>硬件、软件进行系统级适配、调优、</a:t>
            </a:r>
            <a:r>
              <a:rPr lang="zh-CN" altLang="zh-CN" sz="2200" dirty="0" smtClean="0">
                <a:latin typeface="+mn-ea"/>
              </a:rPr>
              <a:t>完善</a:t>
            </a:r>
            <a:endParaRPr lang="zh-CN" altLang="en-US" sz="2200" dirty="0"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93370" y="3603172"/>
            <a:ext cx="1055915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MIPS</a:t>
            </a:r>
            <a:endParaRPr lang="zh-CN" altLang="en-US" sz="2400" dirty="0"/>
          </a:p>
        </p:txBody>
      </p:sp>
      <p:sp>
        <p:nvSpPr>
          <p:cNvPr id="44" name="文本框 43"/>
          <p:cNvSpPr txBox="1"/>
          <p:nvPr/>
        </p:nvSpPr>
        <p:spPr>
          <a:xfrm>
            <a:off x="2819399" y="3603172"/>
            <a:ext cx="1055915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ARM</a:t>
            </a:r>
            <a:endParaRPr lang="zh-CN" altLang="en-US" sz="2400" dirty="0"/>
          </a:p>
        </p:txBody>
      </p:sp>
      <p:sp>
        <p:nvSpPr>
          <p:cNvPr id="45" name="文本框 44"/>
          <p:cNvSpPr txBox="1"/>
          <p:nvPr/>
        </p:nvSpPr>
        <p:spPr>
          <a:xfrm>
            <a:off x="4299857" y="3603172"/>
            <a:ext cx="1284513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RISC-V</a:t>
            </a:r>
            <a:endParaRPr lang="zh-CN" altLang="en-US" sz="2400" dirty="0"/>
          </a:p>
        </p:txBody>
      </p:sp>
      <p:sp>
        <p:nvSpPr>
          <p:cNvPr id="46" name="文本框 45"/>
          <p:cNvSpPr txBox="1"/>
          <p:nvPr/>
        </p:nvSpPr>
        <p:spPr>
          <a:xfrm>
            <a:off x="6215742" y="3603172"/>
            <a:ext cx="1284513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X-86</a:t>
            </a:r>
            <a:endParaRPr lang="zh-CN" altLang="en-US" sz="2400" dirty="0"/>
          </a:p>
        </p:txBody>
      </p:sp>
      <p:sp>
        <p:nvSpPr>
          <p:cNvPr id="47" name="文本框 46"/>
          <p:cNvSpPr txBox="1"/>
          <p:nvPr/>
        </p:nvSpPr>
        <p:spPr>
          <a:xfrm>
            <a:off x="8001000" y="3603171"/>
            <a:ext cx="1752599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 smtClean="0"/>
              <a:t>LoongArch</a:t>
            </a:r>
            <a:endParaRPr lang="zh-CN" altLang="en-US" sz="2400" dirty="0"/>
          </a:p>
        </p:txBody>
      </p:sp>
      <p:sp>
        <p:nvSpPr>
          <p:cNvPr id="53" name="文本框 52"/>
          <p:cNvSpPr txBox="1"/>
          <p:nvPr/>
        </p:nvSpPr>
        <p:spPr>
          <a:xfrm>
            <a:off x="9916885" y="3603171"/>
            <a:ext cx="751115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…</a:t>
            </a:r>
            <a:endParaRPr lang="zh-CN" altLang="en-US" sz="2400" dirty="0"/>
          </a:p>
        </p:txBody>
      </p:sp>
      <p:cxnSp>
        <p:nvCxnSpPr>
          <p:cNvPr id="55" name="直接箭头连接符 54"/>
          <p:cNvCxnSpPr/>
          <p:nvPr/>
        </p:nvCxnSpPr>
        <p:spPr>
          <a:xfrm flipH="1">
            <a:off x="1997530" y="2637624"/>
            <a:ext cx="0" cy="9655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H="1">
            <a:off x="3380016" y="2637623"/>
            <a:ext cx="0" cy="9655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 flipH="1">
            <a:off x="4958445" y="2637623"/>
            <a:ext cx="0" cy="9655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H="1">
            <a:off x="6852559" y="2637623"/>
            <a:ext cx="0" cy="9655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H="1">
            <a:off x="8833759" y="2637623"/>
            <a:ext cx="0" cy="9655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 flipH="1">
            <a:off x="10270673" y="2637623"/>
            <a:ext cx="0" cy="9655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35637" y="4920231"/>
            <a:ext cx="10560210" cy="1113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积极投身我国信息产业自主可控国家战略，积极参加华为开发者社区、华为开源社区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10402" y="2472623"/>
            <a:ext cx="785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第</a:t>
            </a:r>
            <a:r>
              <a:rPr lang="zh-CN" altLang="en-US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二</a:t>
            </a:r>
            <a:r>
              <a:rPr lang="zh-CN" alt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部分</a:t>
            </a:r>
            <a:r>
              <a:rPr lang="zh-CN" alt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完</a:t>
            </a:r>
            <a:endParaRPr lang="en-US" altLang="zh-CN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8.4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指令格式设计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48416" y="861186"/>
            <a:ext cx="65364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指令格式设计举例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文本框 186369"/>
          <p:cNvSpPr txBox="1">
            <a:spLocks noChangeArrowheads="1"/>
          </p:cNvSpPr>
          <p:nvPr/>
        </p:nvSpPr>
        <p:spPr bwMode="auto">
          <a:xfrm>
            <a:off x="1207835" y="1481223"/>
            <a:ext cx="10547018" cy="105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dirty="0" smtClean="0">
                <a:latin typeface="+mn-ea"/>
                <a:ea typeface="+mn-ea"/>
              </a:rPr>
              <a:t>例</a:t>
            </a:r>
            <a:r>
              <a:rPr lang="en-US" altLang="zh-CN" dirty="0" smtClean="0">
                <a:latin typeface="+mn-ea"/>
                <a:ea typeface="+mn-ea"/>
              </a:rPr>
              <a:t>2 </a:t>
            </a:r>
            <a:r>
              <a:rPr lang="zh-CN" altLang="en-US" dirty="0">
                <a:latin typeface="+mn-ea"/>
                <a:ea typeface="+mn-ea"/>
              </a:rPr>
              <a:t>字长</a:t>
            </a:r>
            <a:r>
              <a:rPr lang="en-US" altLang="zh-CN" dirty="0">
                <a:latin typeface="+mn-ea"/>
                <a:ea typeface="+mn-ea"/>
              </a:rPr>
              <a:t>16</a:t>
            </a:r>
            <a:r>
              <a:rPr lang="zh-CN" altLang="en-US" dirty="0">
                <a:latin typeface="+mn-ea"/>
                <a:ea typeface="+mn-ea"/>
              </a:rPr>
              <a:t>位，主存</a:t>
            </a:r>
            <a:r>
              <a:rPr lang="en-US" altLang="zh-CN" dirty="0">
                <a:latin typeface="+mn-ea"/>
                <a:ea typeface="+mn-ea"/>
              </a:rPr>
              <a:t>64K</a:t>
            </a:r>
            <a:r>
              <a:rPr lang="zh-CN" altLang="en-US" dirty="0">
                <a:latin typeface="+mn-ea"/>
                <a:ea typeface="+mn-ea"/>
              </a:rPr>
              <a:t>，指令单字长单地址，</a:t>
            </a:r>
            <a:r>
              <a:rPr lang="en-US" altLang="zh-CN" dirty="0">
                <a:latin typeface="+mn-ea"/>
                <a:ea typeface="+mn-ea"/>
              </a:rPr>
              <a:t>80</a:t>
            </a:r>
            <a:r>
              <a:rPr lang="zh-CN" altLang="en-US" dirty="0">
                <a:latin typeface="+mn-ea"/>
                <a:ea typeface="+mn-ea"/>
              </a:rPr>
              <a:t>条指令。寻址方式有直接、间接、相对、变址。请设计指令格式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737892" y="2658812"/>
            <a:ext cx="9186779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zh-CN" altLang="en-US" dirty="0">
                <a:latin typeface="+mn-ea"/>
                <a:ea typeface="+mn-ea"/>
              </a:rPr>
              <a:t>解：</a:t>
            </a:r>
            <a:r>
              <a:rPr lang="en-US" altLang="zh-CN" dirty="0">
                <a:latin typeface="+mn-ea"/>
                <a:ea typeface="+mn-ea"/>
              </a:rPr>
              <a:t>80</a:t>
            </a:r>
            <a:r>
              <a:rPr lang="zh-CN" altLang="en-US" dirty="0">
                <a:latin typeface="+mn-ea"/>
                <a:ea typeface="+mn-ea"/>
              </a:rPr>
              <a:t>条指令  </a:t>
            </a:r>
            <a:r>
              <a:rPr lang="en-US" altLang="zh-CN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lang="en-US" altLang="zh-CN" dirty="0">
                <a:latin typeface="+mn-ea"/>
                <a:ea typeface="+mn-ea"/>
              </a:rPr>
              <a:t>  OP</a:t>
            </a:r>
            <a:r>
              <a:rPr lang="zh-CN" altLang="en-US" dirty="0">
                <a:latin typeface="+mn-ea"/>
                <a:ea typeface="+mn-ea"/>
              </a:rPr>
              <a:t>字段需要</a:t>
            </a:r>
            <a:r>
              <a:rPr lang="en-US" altLang="zh-CN" dirty="0">
                <a:latin typeface="+mn-ea"/>
                <a:ea typeface="+mn-ea"/>
              </a:rPr>
              <a:t>7</a:t>
            </a:r>
            <a:r>
              <a:rPr lang="zh-CN" altLang="en-US" dirty="0">
                <a:latin typeface="+mn-ea"/>
                <a:ea typeface="+mn-ea"/>
              </a:rPr>
              <a:t>位</a:t>
            </a:r>
            <a:r>
              <a:rPr lang="en-US" altLang="zh-CN" dirty="0">
                <a:latin typeface="+mn-ea"/>
                <a:ea typeface="+mn-ea"/>
              </a:rPr>
              <a:t>( 2</a:t>
            </a:r>
            <a:r>
              <a:rPr lang="en-US" altLang="zh-CN" baseline="30000" dirty="0">
                <a:latin typeface="+mn-ea"/>
                <a:ea typeface="+mn-ea"/>
              </a:rPr>
              <a:t>7</a:t>
            </a:r>
            <a:r>
              <a:rPr lang="en-US" altLang="zh-CN" dirty="0">
                <a:latin typeface="+mn-ea"/>
                <a:ea typeface="+mn-ea"/>
              </a:rPr>
              <a:t>=128 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2359528" y="3340600"/>
            <a:ext cx="5280525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dirty="0" smtClean="0">
                <a:latin typeface="+mn-ea"/>
                <a:ea typeface="+mn-ea"/>
              </a:rPr>
              <a:t>4</a:t>
            </a:r>
            <a:r>
              <a:rPr lang="zh-CN" altLang="en-US" dirty="0">
                <a:latin typeface="+mn-ea"/>
                <a:ea typeface="+mn-ea"/>
              </a:rPr>
              <a:t>种寻址方式 </a:t>
            </a:r>
            <a:r>
              <a:rPr lang="en-US" altLang="zh-CN" dirty="0">
                <a:latin typeface="+mn-ea"/>
                <a:ea typeface="+mn-ea"/>
                <a:sym typeface="Symbol" panose="05050102010706020507" pitchFamily="18" charset="2"/>
              </a:rPr>
              <a:t>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寻址方式特征位</a:t>
            </a:r>
            <a:r>
              <a:rPr lang="en-US" altLang="zh-CN" dirty="0">
                <a:latin typeface="+mn-ea"/>
                <a:ea typeface="+mn-ea"/>
              </a:rPr>
              <a:t>2</a:t>
            </a:r>
            <a:r>
              <a:rPr lang="zh-CN" altLang="en-US" dirty="0" smtClean="0">
                <a:latin typeface="+mn-ea"/>
                <a:ea typeface="+mn-ea"/>
              </a:rPr>
              <a:t>位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2283333" y="4010365"/>
            <a:ext cx="4225752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zh-CN" altLang="en-US" dirty="0" smtClean="0">
                <a:latin typeface="+mn-ea"/>
                <a:ea typeface="+mn-ea"/>
              </a:rPr>
              <a:t> 单地址</a:t>
            </a:r>
            <a:r>
              <a:rPr lang="zh-CN" altLang="en-US" dirty="0">
                <a:latin typeface="+mn-ea"/>
                <a:ea typeface="+mn-ea"/>
              </a:rPr>
              <a:t>位长度</a:t>
            </a:r>
            <a:r>
              <a:rPr lang="en-US" altLang="zh-CN" dirty="0">
                <a:latin typeface="+mn-ea"/>
                <a:ea typeface="+mn-ea"/>
              </a:rPr>
              <a:t>:16-7-2 =7</a:t>
            </a:r>
            <a:r>
              <a:rPr lang="zh-CN" altLang="en-US" dirty="0" smtClean="0">
                <a:latin typeface="+mn-ea"/>
                <a:ea typeface="+mn-ea"/>
              </a:rPr>
              <a:t>位</a:t>
            </a:r>
            <a:endParaRPr lang="zh-CN" altLang="en-US" dirty="0"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15411" y="4650206"/>
            <a:ext cx="8814468" cy="873505"/>
            <a:chOff x="2315411" y="3880185"/>
            <a:chExt cx="8814468" cy="873505"/>
          </a:xfrm>
        </p:grpSpPr>
        <p:sp>
          <p:nvSpPr>
            <p:cNvPr id="11" name="文本框 10"/>
            <p:cNvSpPr txBox="1">
              <a:spLocks noChangeArrowheads="1"/>
            </p:cNvSpPr>
            <p:nvPr/>
          </p:nvSpPr>
          <p:spPr bwMode="auto">
            <a:xfrm>
              <a:off x="2315411" y="4162759"/>
              <a:ext cx="1883610" cy="590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5000"/>
                </a:lnSpc>
                <a:spcBef>
                  <a:spcPct val="50000"/>
                </a:spcBef>
              </a:pPr>
              <a:r>
                <a:rPr lang="zh-CN" altLang="en-US" dirty="0" smtClean="0">
                  <a:latin typeface="+mn-ea"/>
                  <a:ea typeface="+mn-ea"/>
                </a:rPr>
                <a:t> 指令格式：</a:t>
              </a:r>
              <a:endParaRPr lang="zh-CN" altLang="en-US" dirty="0">
                <a:latin typeface="+mn-ea"/>
                <a:ea typeface="+mn-ea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367464" y="3880185"/>
              <a:ext cx="6762415" cy="838200"/>
              <a:chOff x="4367464" y="3880185"/>
              <a:chExt cx="6762415" cy="838200"/>
            </a:xfrm>
          </p:grpSpPr>
          <p:grpSp>
            <p:nvGrpSpPr>
              <p:cNvPr id="13" name="组合 186371"/>
              <p:cNvGrpSpPr/>
              <p:nvPr/>
            </p:nvGrpSpPr>
            <p:grpSpPr bwMode="auto">
              <a:xfrm>
                <a:off x="6710279" y="3880185"/>
                <a:ext cx="4419600" cy="838200"/>
                <a:chOff x="864" y="2784"/>
                <a:chExt cx="2784" cy="528"/>
              </a:xfrm>
            </p:grpSpPr>
            <p:grpSp>
              <p:nvGrpSpPr>
                <p:cNvPr id="15" name="组合 186372"/>
                <p:cNvGrpSpPr/>
                <p:nvPr/>
              </p:nvGrpSpPr>
              <p:grpSpPr bwMode="auto">
                <a:xfrm>
                  <a:off x="864" y="3024"/>
                  <a:ext cx="2784" cy="288"/>
                  <a:chOff x="864" y="2880"/>
                  <a:chExt cx="2784" cy="288"/>
                </a:xfrm>
              </p:grpSpPr>
              <p:sp>
                <p:nvSpPr>
                  <p:cNvPr id="19" name="矩形 186373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880"/>
                    <a:ext cx="1104" cy="288"/>
                  </a:xfrm>
                  <a:prstGeom prst="rect">
                    <a:avLst/>
                  </a:prstGeom>
                  <a:solidFill>
                    <a:srgbClr val="0070C0"/>
                  </a:solidFill>
                  <a:ln w="9525">
                    <a:noFill/>
                    <a:miter lim="800000"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>
                    <a:bevelT w="190500" h="38100"/>
                  </a:sp3d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/>
                    <a:r>
                      <a:rPr lang="en-US" altLang="zh-CN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OP</a:t>
                    </a:r>
                    <a:endParaRPr lang="en-US" altLang="zh-CN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20" name="矩形 186374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880"/>
                    <a:ext cx="576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/>
                    <a:r>
                      <a:rPr lang="en-US" altLang="zh-CN" dirty="0">
                        <a:latin typeface="+mn-ea"/>
                        <a:ea typeface="+mn-ea"/>
                      </a:rPr>
                      <a:t>X</a:t>
                    </a:r>
                    <a:endParaRPr lang="en-US" altLang="zh-CN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21" name="矩形 186375"/>
                  <p:cNvSpPr>
                    <a:spLocks noChangeArrowheads="1"/>
                  </p:cNvSpPr>
                  <p:nvPr/>
                </p:nvSpPr>
                <p:spPr bwMode="auto">
                  <a:xfrm>
                    <a:off x="2544" y="2880"/>
                    <a:ext cx="1104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fontAlgn="base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/>
                    <a:r>
                      <a:rPr lang="en-US" altLang="zh-CN" dirty="0">
                        <a:latin typeface="+mn-ea"/>
                        <a:ea typeface="+mn-ea"/>
                      </a:rPr>
                      <a:t>A</a:t>
                    </a:r>
                    <a:endParaRPr lang="en-US" altLang="zh-CN" dirty="0">
                      <a:latin typeface="+mn-ea"/>
                      <a:ea typeface="+mn-ea"/>
                    </a:endParaRPr>
                  </a:p>
                </p:txBody>
              </p:sp>
            </p:grpSp>
            <p:sp>
              <p:nvSpPr>
                <p:cNvPr id="16" name="矩形 186376"/>
                <p:cNvSpPr>
                  <a:spLocks noChangeArrowheads="1"/>
                </p:cNvSpPr>
                <p:nvPr/>
              </p:nvSpPr>
              <p:spPr bwMode="auto">
                <a:xfrm>
                  <a:off x="1104" y="2784"/>
                  <a:ext cx="528" cy="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lang="en-US" altLang="zh-CN" sz="2000" b="1">
                      <a:latin typeface="+mn-ea"/>
                      <a:ea typeface="+mn-ea"/>
                    </a:rPr>
                    <a:t>7</a:t>
                  </a:r>
                  <a:endParaRPr lang="en-US" altLang="zh-CN" sz="2000" b="1">
                    <a:latin typeface="+mn-ea"/>
                    <a:ea typeface="+mn-ea"/>
                  </a:endParaRPr>
                </a:p>
              </p:txBody>
            </p:sp>
            <p:sp>
              <p:nvSpPr>
                <p:cNvPr id="17" name="矩形 186377"/>
                <p:cNvSpPr>
                  <a:spLocks noChangeArrowheads="1"/>
                </p:cNvSpPr>
                <p:nvPr/>
              </p:nvSpPr>
              <p:spPr bwMode="auto">
                <a:xfrm>
                  <a:off x="1968" y="2784"/>
                  <a:ext cx="528" cy="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lang="en-US" altLang="zh-CN" sz="2000" b="1">
                      <a:latin typeface="+mn-ea"/>
                      <a:ea typeface="+mn-ea"/>
                    </a:rPr>
                    <a:t>2</a:t>
                  </a:r>
                  <a:endParaRPr lang="en-US" altLang="zh-CN" sz="2000" b="1">
                    <a:latin typeface="+mn-ea"/>
                    <a:ea typeface="+mn-ea"/>
                  </a:endParaRPr>
                </a:p>
              </p:txBody>
            </p:sp>
            <p:sp>
              <p:nvSpPr>
                <p:cNvPr id="18" name="矩形 186378"/>
                <p:cNvSpPr>
                  <a:spLocks noChangeArrowheads="1"/>
                </p:cNvSpPr>
                <p:nvPr/>
              </p:nvSpPr>
              <p:spPr bwMode="auto">
                <a:xfrm>
                  <a:off x="2784" y="2784"/>
                  <a:ext cx="528" cy="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lang="en-US" altLang="zh-CN" sz="2000" b="1">
                      <a:latin typeface="+mn-ea"/>
                      <a:ea typeface="+mn-ea"/>
                    </a:rPr>
                    <a:t>7</a:t>
                  </a:r>
                  <a:endParaRPr lang="en-US" altLang="zh-CN" sz="2000" b="1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4" name="右箭头 13"/>
              <p:cNvSpPr/>
              <p:nvPr/>
            </p:nvSpPr>
            <p:spPr>
              <a:xfrm>
                <a:off x="4367464" y="4379495"/>
                <a:ext cx="1696452" cy="240631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8.4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指令格式设计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48416" y="999726"/>
            <a:ext cx="65364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指令格式设计举例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1458859" y="1737929"/>
            <a:ext cx="5530514" cy="56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dirty="0" smtClean="0">
                <a:latin typeface="+mn-ea"/>
                <a:ea typeface="+mn-ea"/>
              </a:rPr>
              <a:t>设</a:t>
            </a:r>
            <a:r>
              <a:rPr lang="en-US" altLang="zh-CN" dirty="0" smtClean="0">
                <a:latin typeface="+mn-ea"/>
                <a:ea typeface="+mn-ea"/>
              </a:rPr>
              <a:t>PC</a:t>
            </a:r>
            <a:r>
              <a:rPr lang="zh-CN" altLang="en-US" dirty="0" smtClean="0">
                <a:latin typeface="+mn-ea"/>
                <a:ea typeface="+mn-ea"/>
              </a:rPr>
              <a:t>寄存器</a:t>
            </a:r>
            <a:r>
              <a:rPr lang="en-US" altLang="zh-CN" dirty="0" smtClean="0">
                <a:latin typeface="+mn-ea"/>
                <a:ea typeface="+mn-ea"/>
              </a:rPr>
              <a:t>16</a:t>
            </a:r>
            <a:r>
              <a:rPr lang="zh-CN" altLang="en-US" dirty="0">
                <a:latin typeface="+mn-ea"/>
                <a:ea typeface="+mn-ea"/>
              </a:rPr>
              <a:t>位       </a:t>
            </a:r>
            <a:r>
              <a:rPr lang="zh-CN" altLang="en-US" dirty="0" smtClean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变址寄存器</a:t>
            </a:r>
            <a:r>
              <a:rPr lang="en-US" altLang="zh-CN" dirty="0">
                <a:latin typeface="+mn-ea"/>
                <a:ea typeface="+mn-ea"/>
              </a:rPr>
              <a:t>16</a:t>
            </a:r>
            <a:r>
              <a:rPr lang="zh-CN" altLang="en-US" dirty="0" smtClean="0">
                <a:latin typeface="+mn-ea"/>
                <a:ea typeface="+mn-ea"/>
              </a:rPr>
              <a:t>位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286403" y="2359563"/>
            <a:ext cx="55345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dirty="0" smtClean="0">
                <a:latin typeface="+mn-ea"/>
                <a:ea typeface="+mn-ea"/>
              </a:rPr>
              <a:t> </a:t>
            </a:r>
            <a:r>
              <a:rPr lang="zh-CN" altLang="en-US" sz="2200" dirty="0" smtClean="0">
                <a:latin typeface="+mn-ea"/>
                <a:ea typeface="+mn-ea"/>
              </a:rPr>
              <a:t>相对寻址    </a:t>
            </a:r>
            <a:r>
              <a:rPr lang="en-US" altLang="zh-CN" sz="2200" dirty="0">
                <a:latin typeface="+mn-ea"/>
                <a:ea typeface="+mn-ea"/>
              </a:rPr>
              <a:t>E=</a:t>
            </a:r>
            <a:r>
              <a:rPr lang="zh-CN" altLang="en-US" sz="2200" dirty="0">
                <a:latin typeface="+mn-ea"/>
                <a:ea typeface="+mn-ea"/>
              </a:rPr>
              <a:t>（</a:t>
            </a:r>
            <a:r>
              <a:rPr lang="en-US" altLang="zh-CN" sz="2200" dirty="0">
                <a:latin typeface="+mn-ea"/>
                <a:ea typeface="+mn-ea"/>
              </a:rPr>
              <a:t>PC</a:t>
            </a:r>
            <a:r>
              <a:rPr lang="zh-CN" altLang="en-US" sz="2200" dirty="0">
                <a:latin typeface="+mn-ea"/>
                <a:ea typeface="+mn-ea"/>
              </a:rPr>
              <a:t>）</a:t>
            </a:r>
            <a:r>
              <a:rPr lang="en-US" altLang="zh-CN" sz="2200" dirty="0" smtClean="0">
                <a:latin typeface="+mn-ea"/>
                <a:ea typeface="+mn-ea"/>
              </a:rPr>
              <a:t>+A , </a:t>
            </a:r>
            <a:r>
              <a:rPr lang="zh-CN" altLang="en-US" sz="2200" dirty="0" smtClean="0">
                <a:latin typeface="+mn-ea"/>
                <a:ea typeface="+mn-ea"/>
              </a:rPr>
              <a:t>寻址</a:t>
            </a:r>
            <a:r>
              <a:rPr lang="zh-CN" altLang="en-US" sz="2200" dirty="0">
                <a:latin typeface="+mn-ea"/>
                <a:ea typeface="+mn-ea"/>
              </a:rPr>
              <a:t>范围</a:t>
            </a:r>
            <a:r>
              <a:rPr lang="zh-CN" altLang="en-US" sz="2200" dirty="0" smtClean="0">
                <a:latin typeface="+mn-ea"/>
                <a:ea typeface="+mn-ea"/>
              </a:rPr>
              <a:t>为</a:t>
            </a:r>
            <a:endParaRPr lang="en-US" altLang="zh-CN" sz="2200" dirty="0">
              <a:latin typeface="+mn-ea"/>
              <a:ea typeface="+mn-ea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252565" y="2910043"/>
            <a:ext cx="56347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dirty="0" smtClean="0">
                <a:latin typeface="+mn-ea"/>
                <a:ea typeface="+mn-ea"/>
              </a:rPr>
              <a:t> </a:t>
            </a:r>
            <a:r>
              <a:rPr lang="zh-CN" altLang="en-US" sz="2200" dirty="0" smtClean="0">
                <a:latin typeface="+mn-ea"/>
                <a:ea typeface="+mn-ea"/>
              </a:rPr>
              <a:t>变址</a:t>
            </a:r>
            <a:r>
              <a:rPr lang="zh-CN" altLang="en-US" sz="2200" dirty="0">
                <a:latin typeface="+mn-ea"/>
                <a:ea typeface="+mn-ea"/>
              </a:rPr>
              <a:t>寻址    </a:t>
            </a:r>
            <a:r>
              <a:rPr lang="en-US" altLang="zh-CN" sz="2200" dirty="0">
                <a:latin typeface="+mn-ea"/>
                <a:ea typeface="+mn-ea"/>
              </a:rPr>
              <a:t>E=</a:t>
            </a:r>
            <a:r>
              <a:rPr lang="zh-CN" altLang="en-US" sz="2200" dirty="0">
                <a:latin typeface="+mn-ea"/>
                <a:ea typeface="+mn-ea"/>
              </a:rPr>
              <a:t>（</a:t>
            </a:r>
            <a:r>
              <a:rPr lang="en-US" altLang="zh-CN" sz="2200" dirty="0">
                <a:latin typeface="+mn-ea"/>
                <a:ea typeface="+mn-ea"/>
              </a:rPr>
              <a:t>R</a:t>
            </a:r>
            <a:r>
              <a:rPr lang="zh-CN" altLang="en-US" sz="2200" dirty="0">
                <a:latin typeface="+mn-ea"/>
                <a:ea typeface="+mn-ea"/>
              </a:rPr>
              <a:t>）</a:t>
            </a:r>
            <a:r>
              <a:rPr lang="en-US" altLang="zh-CN" sz="2200" dirty="0" smtClean="0">
                <a:latin typeface="+mn-ea"/>
                <a:ea typeface="+mn-ea"/>
              </a:rPr>
              <a:t>+A </a:t>
            </a:r>
            <a:r>
              <a:rPr lang="zh-CN" altLang="en-US" sz="2200" dirty="0">
                <a:latin typeface="+mn-ea"/>
                <a:ea typeface="+mn-ea"/>
              </a:rPr>
              <a:t>， 寻址范围</a:t>
            </a:r>
            <a:r>
              <a:rPr lang="zh-CN" altLang="en-US" sz="2200" dirty="0" smtClean="0">
                <a:latin typeface="+mn-ea"/>
                <a:ea typeface="+mn-ea"/>
              </a:rPr>
              <a:t>为</a:t>
            </a:r>
            <a:endParaRPr lang="en-US" altLang="zh-CN" sz="2200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55270" y="2252470"/>
            <a:ext cx="920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200" dirty="0">
                <a:solidFill>
                  <a:srgbClr val="9966FF"/>
                </a:solidFill>
                <a:latin typeface="+mn-ea"/>
              </a:rPr>
              <a:t>：</a:t>
            </a:r>
            <a:r>
              <a:rPr lang="en-US" altLang="zh-CN" sz="2200" dirty="0">
                <a:solidFill>
                  <a:srgbClr val="9966FF"/>
                </a:solidFill>
                <a:latin typeface="+mn-ea"/>
              </a:rPr>
              <a:t>64K</a:t>
            </a:r>
            <a:endParaRPr lang="en-US" altLang="zh-CN" sz="2200" dirty="0">
              <a:solidFill>
                <a:srgbClr val="9966FF"/>
              </a:solidFill>
              <a:latin typeface="+mn-ea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1473142" y="3383502"/>
            <a:ext cx="53981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200" dirty="0" smtClean="0">
                <a:latin typeface="+mn-ea"/>
                <a:ea typeface="+mn-ea"/>
              </a:rPr>
              <a:t>直接寻址    </a:t>
            </a:r>
            <a:r>
              <a:rPr lang="en-US" altLang="zh-CN" sz="2200" dirty="0">
                <a:latin typeface="+mn-ea"/>
                <a:ea typeface="+mn-ea"/>
              </a:rPr>
              <a:t>E = </a:t>
            </a:r>
            <a:r>
              <a:rPr lang="en-US" altLang="zh-CN" sz="2200" dirty="0" smtClean="0">
                <a:latin typeface="+mn-ea"/>
                <a:ea typeface="+mn-ea"/>
              </a:rPr>
              <a:t>A </a:t>
            </a:r>
            <a:r>
              <a:rPr lang="zh-CN" altLang="en-US" sz="2200" dirty="0">
                <a:latin typeface="+mn-ea"/>
                <a:ea typeface="+mn-ea"/>
              </a:rPr>
              <a:t>，寻址范围</a:t>
            </a:r>
            <a:r>
              <a:rPr lang="zh-CN" altLang="en-US" sz="2200" dirty="0" smtClean="0">
                <a:latin typeface="+mn-ea"/>
                <a:ea typeface="+mn-ea"/>
              </a:rPr>
              <a:t>为</a:t>
            </a:r>
            <a:endParaRPr lang="en-US" altLang="zh-CN" sz="2200" dirty="0">
              <a:latin typeface="+mn-ea"/>
              <a:ea typeface="+mn-ea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456659" y="3926757"/>
            <a:ext cx="53179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200" dirty="0" smtClean="0">
                <a:latin typeface="+mn-ea"/>
                <a:ea typeface="+mn-ea"/>
              </a:rPr>
              <a:t>间接寻址    </a:t>
            </a:r>
            <a:r>
              <a:rPr lang="en-US" altLang="zh-CN" sz="2200" dirty="0">
                <a:latin typeface="+mn-ea"/>
                <a:ea typeface="+mn-ea"/>
              </a:rPr>
              <a:t>E = </a:t>
            </a:r>
            <a:r>
              <a:rPr lang="zh-CN" altLang="en-US" sz="2200" dirty="0" smtClean="0">
                <a:latin typeface="+mn-ea"/>
                <a:ea typeface="+mn-ea"/>
              </a:rPr>
              <a:t>（</a:t>
            </a:r>
            <a:r>
              <a:rPr lang="en-US" altLang="zh-CN" sz="2200" dirty="0" smtClean="0">
                <a:latin typeface="+mn-ea"/>
                <a:ea typeface="+mn-ea"/>
              </a:rPr>
              <a:t>A</a:t>
            </a:r>
            <a:r>
              <a:rPr lang="zh-CN" altLang="en-US" sz="2200" dirty="0" smtClean="0">
                <a:latin typeface="+mn-ea"/>
                <a:ea typeface="+mn-ea"/>
              </a:rPr>
              <a:t>）， </a:t>
            </a:r>
            <a:r>
              <a:rPr lang="zh-CN" altLang="en-US" sz="2200" dirty="0">
                <a:latin typeface="+mn-ea"/>
                <a:ea typeface="+mn-ea"/>
              </a:rPr>
              <a:t>寻址范围</a:t>
            </a:r>
            <a:r>
              <a:rPr lang="zh-CN" altLang="en-US" sz="2200" dirty="0" smtClean="0">
                <a:latin typeface="+mn-ea"/>
                <a:ea typeface="+mn-ea"/>
              </a:rPr>
              <a:t>为</a:t>
            </a:r>
            <a:endParaRPr lang="en-US" altLang="zh-CN" sz="2200" dirty="0">
              <a:latin typeface="+mn-ea"/>
              <a:ea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87354" y="2809569"/>
            <a:ext cx="920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200" dirty="0">
                <a:solidFill>
                  <a:srgbClr val="9966FF"/>
                </a:solidFill>
                <a:latin typeface="+mn-ea"/>
              </a:rPr>
              <a:t>：</a:t>
            </a:r>
            <a:r>
              <a:rPr lang="en-US" altLang="zh-CN" sz="2200" dirty="0">
                <a:solidFill>
                  <a:srgbClr val="9966FF"/>
                </a:solidFill>
                <a:latin typeface="+mn-ea"/>
              </a:rPr>
              <a:t>64K</a:t>
            </a:r>
            <a:endParaRPr lang="en-US" altLang="zh-CN" sz="2200" dirty="0">
              <a:solidFill>
                <a:srgbClr val="9966FF"/>
              </a:solidFill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919438" y="3303028"/>
            <a:ext cx="9140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200" dirty="0" smtClean="0">
                <a:solidFill>
                  <a:srgbClr val="9966FF"/>
                </a:solidFill>
                <a:latin typeface="+mn-ea"/>
              </a:rPr>
              <a:t>：</a:t>
            </a:r>
            <a:r>
              <a:rPr lang="en-US" altLang="zh-CN" sz="2200" dirty="0" smtClean="0">
                <a:solidFill>
                  <a:srgbClr val="9966FF"/>
                </a:solidFill>
                <a:latin typeface="+mn-ea"/>
              </a:rPr>
              <a:t>128</a:t>
            </a:r>
            <a:endParaRPr lang="en-US" altLang="zh-CN" sz="2200" dirty="0">
              <a:solidFill>
                <a:srgbClr val="9966FF"/>
              </a:solidFill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939490" y="3859151"/>
            <a:ext cx="920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200" dirty="0" smtClean="0">
                <a:solidFill>
                  <a:srgbClr val="9966FF"/>
                </a:solidFill>
                <a:latin typeface="+mn-ea"/>
              </a:rPr>
              <a:t>：</a:t>
            </a:r>
            <a:r>
              <a:rPr lang="en-US" altLang="zh-CN" sz="2200" dirty="0" smtClean="0">
                <a:solidFill>
                  <a:srgbClr val="9966FF"/>
                </a:solidFill>
                <a:latin typeface="+mn-ea"/>
              </a:rPr>
              <a:t>64K</a:t>
            </a:r>
            <a:endParaRPr lang="en-US" altLang="zh-CN" sz="2200" dirty="0">
              <a:solidFill>
                <a:srgbClr val="9966FF"/>
              </a:solidFill>
              <a:latin typeface="+mn-ea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1534447" y="4700053"/>
            <a:ext cx="7434060" cy="104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200" dirty="0" smtClean="0">
                <a:latin typeface="+mn-ea"/>
                <a:ea typeface="+mn-ea"/>
              </a:rPr>
              <a:t>设计评价：</a:t>
            </a:r>
            <a:endParaRPr lang="en-US" altLang="zh-CN" sz="2200" dirty="0" smtClean="0">
              <a:latin typeface="+mn-ea"/>
              <a:ea typeface="+mn-ea"/>
            </a:endParaRPr>
          </a:p>
          <a:p>
            <a:pPr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200" dirty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latin typeface="+mn-ea"/>
                <a:ea typeface="+mn-ea"/>
                <a:sym typeface="Symbol" panose="05050102010706020507" pitchFamily="18" charset="2"/>
              </a:rPr>
              <a:t>访问主存的方式太多      </a:t>
            </a:r>
            <a:r>
              <a:rPr lang="zh-CN" altLang="en-US" sz="2200" dirty="0" smtClean="0">
                <a:solidFill>
                  <a:srgbClr val="9966FF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latin typeface="+mn-ea"/>
                <a:ea typeface="+mn-ea"/>
                <a:sym typeface="Symbol" panose="05050102010706020507" pitchFamily="18" charset="2"/>
              </a:rPr>
              <a:t>缺立即数寻址</a:t>
            </a:r>
            <a:endParaRPr lang="en-US" altLang="zh-CN" sz="22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8" grpId="0" build="p"/>
      <p:bldP spid="9" grpId="0"/>
      <p:bldP spid="10" grpId="0" build="p"/>
      <p:bldP spid="11" grpId="0" build="p"/>
      <p:bldP spid="12" grpId="0"/>
      <p:bldP spid="13" grpId="0"/>
      <p:bldP spid="14" grpId="0"/>
      <p:bldP spid="1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8.4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指令格式设计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48416" y="861186"/>
            <a:ext cx="65364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指令格式设计举例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文本框 196609"/>
          <p:cNvSpPr txBox="1"/>
          <p:nvPr/>
        </p:nvSpPr>
        <p:spPr>
          <a:xfrm>
            <a:off x="965811" y="1399518"/>
            <a:ext cx="10051959" cy="104708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5000"/>
              </a:lnSpc>
              <a:spcBef>
                <a:spcPts val="0"/>
              </a:spcBef>
            </a:pPr>
            <a:r>
              <a:rPr lang="zh-CN" altLang="en-US" dirty="0" smtClean="0">
                <a:latin typeface="+mn-ea"/>
              </a:rPr>
              <a:t>例</a:t>
            </a:r>
            <a:r>
              <a:rPr lang="en-US" altLang="zh-CN" dirty="0" smtClean="0">
                <a:latin typeface="+mn-ea"/>
              </a:rPr>
              <a:t>3 </a:t>
            </a:r>
            <a:r>
              <a:rPr lang="zh-CN" altLang="en-US" dirty="0">
                <a:latin typeface="+mn-ea"/>
              </a:rPr>
              <a:t>设某指令系统指令字长</a:t>
            </a:r>
            <a:r>
              <a:rPr lang="en-US" altLang="zh-CN" dirty="0">
                <a:latin typeface="+mn-ea"/>
              </a:rPr>
              <a:t>16</a:t>
            </a:r>
            <a:r>
              <a:rPr lang="zh-CN" altLang="en-US" dirty="0">
                <a:latin typeface="+mn-ea"/>
              </a:rPr>
              <a:t>位，每个地址码为</a:t>
            </a:r>
            <a:r>
              <a:rPr lang="en-US" altLang="zh-CN" dirty="0">
                <a:latin typeface="+mn-ea"/>
              </a:rPr>
              <a:t>6</a:t>
            </a:r>
            <a:r>
              <a:rPr lang="zh-CN" altLang="en-US" dirty="0">
                <a:latin typeface="+mn-ea"/>
              </a:rPr>
              <a:t>位。若要求设计二地址指令</a:t>
            </a:r>
            <a:r>
              <a:rPr lang="en-US" altLang="zh-CN" dirty="0">
                <a:latin typeface="+mn-ea"/>
              </a:rPr>
              <a:t>15</a:t>
            </a:r>
            <a:r>
              <a:rPr lang="zh-CN" altLang="en-US" dirty="0">
                <a:latin typeface="+mn-ea"/>
              </a:rPr>
              <a:t>条、一地址指令</a:t>
            </a:r>
            <a:r>
              <a:rPr lang="en-US" altLang="zh-CN" dirty="0">
                <a:latin typeface="+mn-ea"/>
              </a:rPr>
              <a:t>34</a:t>
            </a:r>
            <a:r>
              <a:rPr lang="zh-CN" altLang="en-US" dirty="0">
                <a:latin typeface="+mn-ea"/>
              </a:rPr>
              <a:t>条，</a:t>
            </a:r>
            <a:r>
              <a:rPr lang="zh-CN" altLang="en-US" dirty="0" smtClean="0">
                <a:latin typeface="+mn-ea"/>
              </a:rPr>
              <a:t>问最多还可设计多少条零地址指令？</a:t>
            </a:r>
            <a:endParaRPr lang="zh-CN" altLang="en-US" dirty="0">
              <a:latin typeface="+mn-ea"/>
            </a:endParaRPr>
          </a:p>
        </p:txBody>
      </p:sp>
      <p:sp>
        <p:nvSpPr>
          <p:cNvPr id="7" name="文本框 196610"/>
          <p:cNvSpPr txBox="1"/>
          <p:nvPr/>
        </p:nvSpPr>
        <p:spPr>
          <a:xfrm>
            <a:off x="1261953" y="3236814"/>
            <a:ext cx="6358047" cy="4308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2200" dirty="0">
                <a:latin typeface="+mn-ea"/>
              </a:rPr>
              <a:t>解</a:t>
            </a:r>
            <a:r>
              <a:rPr lang="en-US" altLang="zh-CN" sz="2200" dirty="0" smtClean="0">
                <a:latin typeface="+mn-ea"/>
              </a:rPr>
              <a:t>: </a:t>
            </a:r>
            <a:r>
              <a:rPr lang="zh-CN" altLang="en-US" sz="2200" dirty="0" smtClean="0">
                <a:latin typeface="+mn-ea"/>
              </a:rPr>
              <a:t>操作码按从短码到长码进行</a:t>
            </a:r>
            <a:r>
              <a:rPr lang="zh-CN" altLang="en-US" sz="2200" dirty="0">
                <a:latin typeface="+mn-ea"/>
              </a:rPr>
              <a:t>扩展</a:t>
            </a:r>
            <a:r>
              <a:rPr lang="zh-CN" altLang="en-US" sz="2200" dirty="0" smtClean="0">
                <a:latin typeface="+mn-ea"/>
              </a:rPr>
              <a:t>编码</a:t>
            </a:r>
            <a:endParaRPr lang="zh-CN" altLang="en-US" sz="2200" dirty="0">
              <a:latin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539963" y="2561135"/>
            <a:ext cx="3455988" cy="431800"/>
            <a:chOff x="975" y="1162"/>
            <a:chExt cx="2177" cy="272"/>
          </a:xfrm>
        </p:grpSpPr>
        <p:sp>
          <p:nvSpPr>
            <p:cNvPr id="9" name="矩形 8"/>
            <p:cNvSpPr/>
            <p:nvPr/>
          </p:nvSpPr>
          <p:spPr>
            <a:xfrm>
              <a:off x="975" y="1162"/>
              <a:ext cx="726" cy="2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marL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lvl="2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lvl="3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lvl="4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lvl="5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lvl="6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lvl="7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lvl="8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OP(4)</a:t>
              </a:r>
              <a:endParaRPr lang="en-US" altLang="zh-CN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701" y="1162"/>
              <a:ext cx="726" cy="2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lvl="2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lvl="3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lvl="4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lvl="5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lvl="6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lvl="7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lvl="8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>
                  <a:latin typeface="+mn-ea"/>
                </a:rPr>
                <a:t>A1(6)</a:t>
              </a:r>
              <a:endParaRPr lang="en-US" altLang="zh-CN" sz="2000" dirty="0">
                <a:latin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426" y="1162"/>
              <a:ext cx="726" cy="27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lvl="2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lvl="3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lvl="4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lvl="5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lvl="6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lvl="7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lvl="8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400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>
                  <a:latin typeface="+mn-ea"/>
                </a:rPr>
                <a:t>A2(6)</a:t>
              </a:r>
              <a:endParaRPr lang="en-US" altLang="zh-CN" sz="2000" dirty="0">
                <a:latin typeface="+mn-ea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250384" y="3697439"/>
            <a:ext cx="83277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zh-CN" altLang="en-US" sz="2200" dirty="0">
                <a:latin typeface="+mn-ea"/>
              </a:rPr>
              <a:t>假定二地址指令编码</a:t>
            </a:r>
            <a:r>
              <a:rPr lang="en-US" altLang="zh-CN" sz="2200" dirty="0">
                <a:latin typeface="+mn-ea"/>
              </a:rPr>
              <a:t>: (0000 – 1110)  </a:t>
            </a:r>
            <a:r>
              <a:rPr lang="zh-CN" altLang="en-US" sz="2200" dirty="0">
                <a:latin typeface="+mn-ea"/>
              </a:rPr>
              <a:t>共</a:t>
            </a:r>
            <a:r>
              <a:rPr lang="en-US" altLang="zh-CN" sz="2200" dirty="0">
                <a:latin typeface="+mn-ea"/>
              </a:rPr>
              <a:t>15</a:t>
            </a:r>
            <a:r>
              <a:rPr lang="zh-CN" altLang="en-US" sz="2200" dirty="0">
                <a:latin typeface="+mn-ea"/>
              </a:rPr>
              <a:t>条，</a:t>
            </a:r>
            <a:r>
              <a:rPr lang="en-US" altLang="zh-CN" sz="2200" dirty="0" smtClean="0">
                <a:latin typeface="+mn-ea"/>
              </a:rPr>
              <a:t>1111</a:t>
            </a:r>
            <a:r>
              <a:rPr lang="zh-CN" altLang="en-US" sz="2200" dirty="0">
                <a:latin typeface="+mn-ea"/>
              </a:rPr>
              <a:t>作为</a:t>
            </a:r>
            <a:r>
              <a:rPr lang="zh-CN" altLang="en-US" sz="2200" dirty="0">
                <a:solidFill>
                  <a:srgbClr val="0000FF"/>
                </a:solidFill>
                <a:latin typeface="+mn-ea"/>
              </a:rPr>
              <a:t>扩展标识</a:t>
            </a:r>
            <a:r>
              <a:rPr lang="zh-CN" altLang="en-US" sz="2200" dirty="0" smtClean="0">
                <a:solidFill>
                  <a:srgbClr val="3333CC"/>
                </a:solidFill>
                <a:latin typeface="+mn-ea"/>
              </a:rPr>
              <a:t>；</a:t>
            </a:r>
            <a:endParaRPr lang="en-US" altLang="zh-CN" sz="2200" dirty="0">
              <a:solidFill>
                <a:srgbClr val="3333CC"/>
              </a:solidFill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59252" y="4212734"/>
            <a:ext cx="99721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zh-CN" altLang="en-US" sz="2200" dirty="0" smtClean="0">
                <a:latin typeface="+mn-ea"/>
              </a:rPr>
              <a:t>则</a:t>
            </a:r>
            <a:r>
              <a:rPr lang="zh-CN" altLang="en-US" sz="2200" dirty="0">
                <a:latin typeface="+mn-ea"/>
              </a:rPr>
              <a:t>一地址指令</a:t>
            </a:r>
            <a:r>
              <a:rPr lang="zh-CN" altLang="en-US" sz="2200" dirty="0" smtClean="0">
                <a:latin typeface="+mn-ea"/>
              </a:rPr>
              <a:t>编码的全集可</a:t>
            </a:r>
            <a:r>
              <a:rPr lang="zh-CN" altLang="en-US" sz="2200" dirty="0">
                <a:latin typeface="+mn-ea"/>
              </a:rPr>
              <a:t>表示为</a:t>
            </a:r>
            <a:r>
              <a:rPr lang="en-US" altLang="zh-CN" sz="2200" dirty="0">
                <a:latin typeface="+mn-ea"/>
              </a:rPr>
              <a:t>: </a:t>
            </a:r>
            <a:r>
              <a:rPr lang="en-US" altLang="zh-CN" sz="2200" dirty="0" smtClean="0">
                <a:solidFill>
                  <a:srgbClr val="3438F6"/>
                </a:solidFill>
                <a:latin typeface="+mn-ea"/>
              </a:rPr>
              <a:t>1111</a:t>
            </a:r>
            <a:r>
              <a:rPr lang="en-US" altLang="zh-CN" sz="2200" dirty="0" smtClean="0">
                <a:latin typeface="+mn-ea"/>
              </a:rPr>
              <a:t> 000000 </a:t>
            </a:r>
            <a:r>
              <a:rPr lang="en-US" altLang="zh-CN" sz="2200" dirty="0">
                <a:latin typeface="+mn-ea"/>
              </a:rPr>
              <a:t>– </a:t>
            </a:r>
            <a:r>
              <a:rPr lang="en-US" altLang="zh-CN" sz="2200" dirty="0" smtClean="0">
                <a:latin typeface="+mn-ea"/>
              </a:rPr>
              <a:t>111111(</a:t>
            </a:r>
            <a:r>
              <a:rPr lang="zh-CN" altLang="en-US" sz="2200" dirty="0" smtClean="0">
                <a:latin typeface="+mn-ea"/>
              </a:rPr>
              <a:t>假定操作码扩向</a:t>
            </a:r>
            <a:r>
              <a:rPr lang="en-US" altLang="zh-CN" sz="2200" dirty="0" smtClean="0">
                <a:latin typeface="+mn-ea"/>
              </a:rPr>
              <a:t>A1)</a:t>
            </a:r>
            <a:r>
              <a:rPr lang="zh-CN" altLang="en-US" sz="2200" dirty="0" smtClean="0">
                <a:latin typeface="+mn-ea"/>
              </a:rPr>
              <a:t>；</a:t>
            </a:r>
            <a:endParaRPr lang="en-US" altLang="zh-CN" sz="2200" dirty="0"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65750" y="4791448"/>
            <a:ext cx="996566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zh-CN" altLang="en-US" sz="2200" dirty="0" smtClean="0">
                <a:latin typeface="+mn-ea"/>
              </a:rPr>
              <a:t>一地址指令只需要</a:t>
            </a:r>
            <a:r>
              <a:rPr lang="en-US" altLang="zh-CN" sz="2200" dirty="0" smtClean="0">
                <a:latin typeface="+mn-ea"/>
              </a:rPr>
              <a:t>34</a:t>
            </a:r>
            <a:r>
              <a:rPr lang="zh-CN" altLang="en-US" sz="2200" dirty="0">
                <a:latin typeface="+mn-ea"/>
              </a:rPr>
              <a:t>条</a:t>
            </a:r>
            <a:r>
              <a:rPr lang="zh-CN" altLang="en-US" sz="2200" dirty="0" smtClean="0">
                <a:latin typeface="+mn-ea"/>
              </a:rPr>
              <a:t>，多余的</a:t>
            </a:r>
            <a:r>
              <a:rPr lang="en-US" altLang="zh-CN" sz="2200" dirty="0" smtClean="0">
                <a:latin typeface="+mn-ea"/>
              </a:rPr>
              <a:t>30</a:t>
            </a:r>
            <a:r>
              <a:rPr lang="zh-CN" altLang="en-US" sz="2200" dirty="0" smtClean="0">
                <a:latin typeface="+mn-ea"/>
              </a:rPr>
              <a:t>种一地址指令编码</a:t>
            </a:r>
            <a:r>
              <a:rPr lang="en-US" altLang="zh-CN" sz="2200" dirty="0" smtClean="0">
                <a:latin typeface="+mn-ea"/>
              </a:rPr>
              <a:t>(</a:t>
            </a:r>
            <a:r>
              <a:rPr lang="zh-CN" altLang="en-US" sz="2200" dirty="0" smtClean="0">
                <a:latin typeface="+mn-ea"/>
              </a:rPr>
              <a:t>假定为</a:t>
            </a:r>
            <a:r>
              <a:rPr lang="en-US" altLang="zh-CN" sz="2200" dirty="0" smtClean="0">
                <a:latin typeface="+mn-ea"/>
              </a:rPr>
              <a:t>:</a:t>
            </a:r>
            <a:r>
              <a:rPr lang="en-US" altLang="zh-CN" sz="2200" dirty="0" smtClean="0">
                <a:solidFill>
                  <a:srgbClr val="0000FF"/>
                </a:solidFill>
                <a:latin typeface="+mn-ea"/>
              </a:rPr>
              <a:t>100010 </a:t>
            </a:r>
            <a:r>
              <a:rPr lang="en-US" altLang="zh-CN" sz="2200" dirty="0">
                <a:solidFill>
                  <a:srgbClr val="0000FF"/>
                </a:solidFill>
                <a:latin typeface="+mn-ea"/>
              </a:rPr>
              <a:t>– 111111 </a:t>
            </a:r>
            <a:r>
              <a:rPr lang="en-US" altLang="zh-CN" sz="2200" dirty="0">
                <a:latin typeface="+mn-ea"/>
              </a:rPr>
              <a:t>)</a:t>
            </a:r>
            <a:r>
              <a:rPr lang="zh-CN" altLang="en-US" sz="2200" dirty="0" smtClean="0">
                <a:latin typeface="+mn-ea"/>
              </a:rPr>
              <a:t>作为</a:t>
            </a:r>
            <a:r>
              <a:rPr lang="zh-CN" altLang="en-US" sz="2200" dirty="0">
                <a:latin typeface="+mn-ea"/>
              </a:rPr>
              <a:t>向零地址指令扩展的</a:t>
            </a:r>
            <a:r>
              <a:rPr lang="zh-CN" altLang="en-US" sz="2200" dirty="0" smtClean="0">
                <a:latin typeface="+mn-ea"/>
              </a:rPr>
              <a:t>标识</a:t>
            </a:r>
            <a:r>
              <a:rPr lang="en-US" altLang="zh-CN" sz="2200" dirty="0" smtClean="0">
                <a:latin typeface="+mn-ea"/>
              </a:rPr>
              <a:t>;</a:t>
            </a:r>
            <a:endParaRPr lang="en-US" altLang="zh-CN" sz="2200" dirty="0"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65750" y="5785583"/>
            <a:ext cx="74871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zh-CN" altLang="en-US" sz="2400" dirty="0">
                <a:solidFill>
                  <a:srgbClr val="3333CC"/>
                </a:solidFill>
                <a:latin typeface="+mn-ea"/>
              </a:rPr>
              <a:t>故最多可支持的</a:t>
            </a:r>
            <a:r>
              <a:rPr lang="zh-CN" altLang="en-US" sz="2400" dirty="0">
                <a:latin typeface="+mn-ea"/>
              </a:rPr>
              <a:t>故零地址指令数</a:t>
            </a:r>
            <a:r>
              <a:rPr lang="zh-CN" altLang="en-US" sz="2400" dirty="0" smtClean="0">
                <a:latin typeface="+mn-ea"/>
              </a:rPr>
              <a:t>为： </a:t>
            </a:r>
            <a:r>
              <a:rPr lang="en-US" altLang="zh-CN" sz="2400" dirty="0">
                <a:latin typeface="+mn-ea"/>
              </a:rPr>
              <a:t>30</a:t>
            </a:r>
            <a:r>
              <a:rPr lang="en-US" altLang="zh-CN" sz="2400" dirty="0">
                <a:latin typeface="+mn-ea"/>
                <a:sym typeface="Symbol" panose="05050102010706020507" pitchFamily="18" charset="2"/>
              </a:rPr>
              <a:t></a:t>
            </a:r>
            <a:r>
              <a:rPr lang="en-US" altLang="zh-CN" sz="2400" dirty="0">
                <a:latin typeface="+mn-ea"/>
              </a:rPr>
              <a:t>2</a:t>
            </a:r>
            <a:r>
              <a:rPr lang="en-US" altLang="zh-CN" sz="2400" baseline="30000" dirty="0">
                <a:latin typeface="+mn-ea"/>
              </a:rPr>
              <a:t>6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条</a:t>
            </a:r>
            <a:endParaRPr lang="zh-CN" altLang="en-US" sz="24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8.4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指令格式设计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48416" y="861186"/>
            <a:ext cx="65364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指令格式设计举例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514906" y="1581627"/>
            <a:ext cx="4924094" cy="2222171"/>
          </a:xfrm>
        </p:spPr>
        <p:txBody>
          <a:bodyPr>
            <a:normAutofit/>
          </a:bodyPr>
          <a:lstStyle/>
          <a:p>
            <a:pPr marL="0" indent="0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200" dirty="0">
                <a:latin typeface="+mn-ea"/>
                <a:ea typeface="+mn-ea"/>
              </a:rPr>
              <a:t>例</a:t>
            </a:r>
            <a:r>
              <a:rPr lang="en-US" altLang="zh-CN" sz="2200" dirty="0">
                <a:latin typeface="+mn-ea"/>
                <a:ea typeface="+mn-ea"/>
              </a:rPr>
              <a:t>4. </a:t>
            </a:r>
            <a:r>
              <a:rPr lang="zh-CN" altLang="en-US" sz="2200" dirty="0">
                <a:latin typeface="+mn-ea"/>
                <a:ea typeface="+mn-ea"/>
              </a:rPr>
              <a:t>某计算机字长为</a:t>
            </a:r>
            <a:r>
              <a:rPr lang="en-US" altLang="zh-CN" sz="2200" dirty="0">
                <a:latin typeface="+mn-ea"/>
                <a:ea typeface="+mn-ea"/>
              </a:rPr>
              <a:t>16</a:t>
            </a:r>
            <a:r>
              <a:rPr lang="zh-CN" altLang="en-US" sz="2200" dirty="0">
                <a:latin typeface="+mn-ea"/>
                <a:ea typeface="+mn-ea"/>
              </a:rPr>
              <a:t>位，主存地址空间大小为</a:t>
            </a:r>
            <a:r>
              <a:rPr lang="en-US" altLang="zh-CN" sz="2200" dirty="0">
                <a:latin typeface="+mn-ea"/>
                <a:ea typeface="+mn-ea"/>
              </a:rPr>
              <a:t>128KB</a:t>
            </a:r>
            <a:r>
              <a:rPr lang="zh-CN" altLang="en-US" sz="2200" dirty="0">
                <a:latin typeface="+mn-ea"/>
                <a:ea typeface="+mn-ea"/>
              </a:rPr>
              <a:t>，按字编址。采用单字长指令格式，指令各字段定义如图，转移地址采用相对寻址方式，相对偏移量用补码表示。寻址方式如图。</a:t>
            </a:r>
            <a:endParaRPr lang="zh-CN" altLang="en-US" sz="2200" dirty="0">
              <a:latin typeface="+mn-ea"/>
              <a:ea typeface="+mn-ea"/>
            </a:endParaRPr>
          </a:p>
          <a:p>
            <a:endParaRPr lang="zh-CN" altLang="en-US" sz="2400" dirty="0"/>
          </a:p>
        </p:txBody>
      </p:sp>
      <p:grpSp>
        <p:nvGrpSpPr>
          <p:cNvPr id="6" name="组合 5"/>
          <p:cNvGrpSpPr/>
          <p:nvPr/>
        </p:nvGrpSpPr>
        <p:grpSpPr>
          <a:xfrm>
            <a:off x="6586992" y="795816"/>
            <a:ext cx="4357687" cy="1123949"/>
            <a:chOff x="3595688" y="1303339"/>
            <a:chExt cx="4357687" cy="1123949"/>
          </a:xfrm>
        </p:grpSpPr>
        <p:sp>
          <p:nvSpPr>
            <p:cNvPr id="7" name="矩形 6"/>
            <p:cNvSpPr/>
            <p:nvPr/>
          </p:nvSpPr>
          <p:spPr>
            <a:xfrm>
              <a:off x="3595689" y="1660526"/>
              <a:ext cx="928687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OP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5243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3816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2388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0961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TextBox 28"/>
            <p:cNvSpPr txBox="1">
              <a:spLocks noChangeArrowheads="1"/>
            </p:cNvSpPr>
            <p:nvPr/>
          </p:nvSpPr>
          <p:spPr bwMode="auto">
            <a:xfrm>
              <a:off x="3595688" y="1303339"/>
              <a:ext cx="11430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15      12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TextBox 30"/>
            <p:cNvSpPr txBox="1">
              <a:spLocks noChangeArrowheads="1"/>
            </p:cNvSpPr>
            <p:nvPr/>
          </p:nvSpPr>
          <p:spPr bwMode="auto">
            <a:xfrm>
              <a:off x="45958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11                    6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TextBox 31"/>
            <p:cNvSpPr txBox="1">
              <a:spLocks noChangeArrowheads="1"/>
            </p:cNvSpPr>
            <p:nvPr/>
          </p:nvSpPr>
          <p:spPr bwMode="auto">
            <a:xfrm>
              <a:off x="6310313" y="1303339"/>
              <a:ext cx="16430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5       3   2       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0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TextBox 32"/>
            <p:cNvSpPr txBox="1">
              <a:spLocks noChangeArrowheads="1"/>
            </p:cNvSpPr>
            <p:nvPr/>
          </p:nvSpPr>
          <p:spPr bwMode="auto">
            <a:xfrm>
              <a:off x="4845844" y="2089150"/>
              <a:ext cx="11430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源操作数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TextBox 33"/>
            <p:cNvSpPr txBox="1">
              <a:spLocks noChangeArrowheads="1"/>
            </p:cNvSpPr>
            <p:nvPr/>
          </p:nvSpPr>
          <p:spPr bwMode="auto">
            <a:xfrm>
              <a:off x="6488906" y="2089150"/>
              <a:ext cx="13573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目的操作数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5939062" y="2020797"/>
          <a:ext cx="5788340" cy="2019547"/>
        </p:xfrm>
        <a:graphic>
          <a:graphicData uri="http://schemas.openxmlformats.org/drawingml/2006/table">
            <a:tbl>
              <a:tblPr firstRow="1" bandRow="1"/>
              <a:tblGrid>
                <a:gridCol w="768350"/>
                <a:gridCol w="1832906"/>
                <a:gridCol w="807868"/>
                <a:gridCol w="2379216"/>
              </a:tblGrid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M</a:t>
                      </a:r>
                      <a:r>
                        <a:rPr lang="en-US" altLang="zh-CN" sz="1600" baseline="-25000" dirty="0"/>
                        <a:t>s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M</a:t>
                      </a:r>
                      <a:r>
                        <a:rPr lang="en-US" altLang="zh-CN" sz="1600" baseline="-25000" dirty="0" err="1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寻址方式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助记符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含义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</a:tr>
              <a:tr h="3485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寄存器直接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3373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4083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寄存器间接，自增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baseline="30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)),(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)+1→(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相对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D(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en-US" altLang="zh-CN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600" dirty="0"/>
                        <a:t>转移目标地址</a:t>
                      </a:r>
                      <a:r>
                        <a:rPr lang="en-US" altLang="zh-CN" sz="1600" dirty="0"/>
                        <a:t>=(PC)+(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5883411" y="4081022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(x)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表示存储器地址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x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或寄存器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x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的内容</a:t>
            </a:r>
            <a:endParaRPr lang="zh-CN" altLang="en-US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916595" y="4650101"/>
            <a:ext cx="10499161" cy="704429"/>
          </a:xfrm>
          <a:prstGeom prst="rect">
            <a:avLst/>
          </a:prstGeom>
          <a:noFill/>
          <a:ln>
            <a:solidFill>
              <a:srgbClr val="3333CC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 smtClean="0">
                <a:solidFill>
                  <a:prstClr val="black"/>
                </a:solidFill>
                <a:latin typeface="+mn-ea"/>
              </a:rPr>
              <a:t>(1)</a:t>
            </a:r>
            <a:r>
              <a:rPr lang="zh-CN" altLang="en-US" sz="2000" dirty="0" smtClean="0">
                <a:solidFill>
                  <a:prstClr val="black"/>
                </a:solidFill>
                <a:latin typeface="+mn-ea"/>
              </a:rPr>
              <a:t>该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指令系统最多可有多少条指令？该计算机最多有多少个通用寄存器？存储器地址寄存器</a:t>
            </a:r>
            <a:r>
              <a:rPr lang="en-US" sz="2000" dirty="0">
                <a:solidFill>
                  <a:prstClr val="black"/>
                </a:solidFill>
                <a:latin typeface="+mn-ea"/>
              </a:rPr>
              <a:t>MAR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和存储器数据寄存器</a:t>
            </a:r>
            <a:r>
              <a:rPr lang="en-US" sz="2000" dirty="0">
                <a:solidFill>
                  <a:prstClr val="black"/>
                </a:solidFill>
                <a:latin typeface="+mn-ea"/>
              </a:rPr>
              <a:t>MDR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至少需要多少位？</a:t>
            </a:r>
            <a:endParaRPr lang="zh-CN" altLang="en-US" sz="2000" dirty="0">
              <a:solidFill>
                <a:prstClr val="black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2318393" y="5795549"/>
            <a:ext cx="701607" cy="408499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cs typeface="宋体" panose="02010600030101010101" pitchFamily="2" charset="-122"/>
              </a:rPr>
              <a:t>16</a:t>
            </a:r>
            <a:endParaRPr lang="zh-CN" altLang="en-US" sz="2200" dirty="0">
              <a:solidFill>
                <a:schemeClr val="tx1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2599007" y="5433956"/>
            <a:ext cx="140380" cy="30219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7788520" y="5789421"/>
            <a:ext cx="701607" cy="408499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cs typeface="宋体" panose="02010600030101010101" pitchFamily="2" charset="-122"/>
              </a:rPr>
              <a:t>8</a:t>
            </a:r>
            <a:endParaRPr lang="zh-CN" altLang="en-US" sz="2200" dirty="0">
              <a:solidFill>
                <a:schemeClr val="tx1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8069134" y="5427828"/>
            <a:ext cx="140380" cy="30219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3941011" y="5799479"/>
            <a:ext cx="985962" cy="408499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200" dirty="0" smtClean="0">
                <a:solidFill>
                  <a:schemeClr val="tx1"/>
                </a:solidFill>
                <a:latin typeface="+mn-ea"/>
                <a:cs typeface="宋体" panose="02010600030101010101" pitchFamily="2" charset="-122"/>
              </a:rPr>
              <a:t>16/16</a:t>
            </a:r>
            <a:endParaRPr lang="zh-CN" altLang="en-US" sz="2200" dirty="0">
              <a:solidFill>
                <a:schemeClr val="tx1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4363802" y="5418950"/>
            <a:ext cx="140380" cy="30219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5" y="193924"/>
            <a:ext cx="367119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8.4 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指令格式设计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48416" y="861186"/>
            <a:ext cx="65364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指令格式设计举例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514906" y="1581627"/>
            <a:ext cx="4924094" cy="2222171"/>
          </a:xfrm>
        </p:spPr>
        <p:txBody>
          <a:bodyPr>
            <a:normAutofit/>
          </a:bodyPr>
          <a:lstStyle/>
          <a:p>
            <a:pPr marL="0" indent="0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200" dirty="0">
                <a:latin typeface="+mn-ea"/>
                <a:ea typeface="+mn-ea"/>
              </a:rPr>
              <a:t>例</a:t>
            </a:r>
            <a:r>
              <a:rPr lang="en-US" altLang="zh-CN" sz="2200" dirty="0">
                <a:latin typeface="+mn-ea"/>
                <a:ea typeface="+mn-ea"/>
              </a:rPr>
              <a:t>4. </a:t>
            </a:r>
            <a:r>
              <a:rPr lang="zh-CN" altLang="en-US" sz="2200" dirty="0">
                <a:latin typeface="+mn-ea"/>
                <a:ea typeface="+mn-ea"/>
              </a:rPr>
              <a:t>某计算机字长为</a:t>
            </a:r>
            <a:r>
              <a:rPr lang="en-US" altLang="zh-CN" sz="2200" dirty="0">
                <a:latin typeface="+mn-ea"/>
                <a:ea typeface="+mn-ea"/>
              </a:rPr>
              <a:t>16</a:t>
            </a:r>
            <a:r>
              <a:rPr lang="zh-CN" altLang="en-US" sz="2200" dirty="0">
                <a:latin typeface="+mn-ea"/>
                <a:ea typeface="+mn-ea"/>
              </a:rPr>
              <a:t>位，主存地址空间大小为</a:t>
            </a:r>
            <a:r>
              <a:rPr lang="en-US" altLang="zh-CN" sz="2200" dirty="0">
                <a:latin typeface="+mn-ea"/>
                <a:ea typeface="+mn-ea"/>
              </a:rPr>
              <a:t>128KB</a:t>
            </a:r>
            <a:r>
              <a:rPr lang="zh-CN" altLang="en-US" sz="2200" dirty="0">
                <a:latin typeface="+mn-ea"/>
                <a:ea typeface="+mn-ea"/>
              </a:rPr>
              <a:t>，按字编址。采用单字长指令格式，指令各字段定义如图，转移地址采用相对寻址方式，相对偏移量用补码表示。寻址方式如图。</a:t>
            </a:r>
            <a:endParaRPr lang="zh-CN" altLang="en-US" sz="2200" dirty="0">
              <a:latin typeface="+mn-ea"/>
              <a:ea typeface="+mn-ea"/>
            </a:endParaRPr>
          </a:p>
          <a:p>
            <a:endParaRPr lang="zh-CN" altLang="en-US" sz="2400" dirty="0"/>
          </a:p>
        </p:txBody>
      </p:sp>
      <p:grpSp>
        <p:nvGrpSpPr>
          <p:cNvPr id="6" name="组合 5"/>
          <p:cNvGrpSpPr/>
          <p:nvPr/>
        </p:nvGrpSpPr>
        <p:grpSpPr>
          <a:xfrm>
            <a:off x="6586992" y="795816"/>
            <a:ext cx="4357687" cy="1123949"/>
            <a:chOff x="3595688" y="1303339"/>
            <a:chExt cx="4357687" cy="1123949"/>
          </a:xfrm>
        </p:grpSpPr>
        <p:sp>
          <p:nvSpPr>
            <p:cNvPr id="7" name="矩形 6"/>
            <p:cNvSpPr/>
            <p:nvPr/>
          </p:nvSpPr>
          <p:spPr>
            <a:xfrm>
              <a:off x="3595689" y="1660526"/>
              <a:ext cx="928687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OP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5243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3816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2388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0961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TextBox 28"/>
            <p:cNvSpPr txBox="1">
              <a:spLocks noChangeArrowheads="1"/>
            </p:cNvSpPr>
            <p:nvPr/>
          </p:nvSpPr>
          <p:spPr bwMode="auto">
            <a:xfrm>
              <a:off x="3595688" y="1303339"/>
              <a:ext cx="11430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15      12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TextBox 30"/>
            <p:cNvSpPr txBox="1">
              <a:spLocks noChangeArrowheads="1"/>
            </p:cNvSpPr>
            <p:nvPr/>
          </p:nvSpPr>
          <p:spPr bwMode="auto">
            <a:xfrm>
              <a:off x="45958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11                    6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TextBox 31"/>
            <p:cNvSpPr txBox="1">
              <a:spLocks noChangeArrowheads="1"/>
            </p:cNvSpPr>
            <p:nvPr/>
          </p:nvSpPr>
          <p:spPr bwMode="auto">
            <a:xfrm>
              <a:off x="6310313" y="1303339"/>
              <a:ext cx="16430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5       3   2       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0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TextBox 32"/>
            <p:cNvSpPr txBox="1">
              <a:spLocks noChangeArrowheads="1"/>
            </p:cNvSpPr>
            <p:nvPr/>
          </p:nvSpPr>
          <p:spPr bwMode="auto">
            <a:xfrm>
              <a:off x="4845844" y="2089150"/>
              <a:ext cx="11430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源操作数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TextBox 33"/>
            <p:cNvSpPr txBox="1">
              <a:spLocks noChangeArrowheads="1"/>
            </p:cNvSpPr>
            <p:nvPr/>
          </p:nvSpPr>
          <p:spPr bwMode="auto">
            <a:xfrm>
              <a:off x="6488906" y="2089150"/>
              <a:ext cx="13573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目的操作数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5939062" y="2020797"/>
          <a:ext cx="5788340" cy="2019547"/>
        </p:xfrm>
        <a:graphic>
          <a:graphicData uri="http://schemas.openxmlformats.org/drawingml/2006/table">
            <a:tbl>
              <a:tblPr firstRow="1" bandRow="1"/>
              <a:tblGrid>
                <a:gridCol w="768350"/>
                <a:gridCol w="1832906"/>
                <a:gridCol w="807868"/>
                <a:gridCol w="2379216"/>
              </a:tblGrid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M</a:t>
                      </a:r>
                      <a:r>
                        <a:rPr lang="en-US" altLang="zh-CN" sz="1600" baseline="-25000" dirty="0"/>
                        <a:t>s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M</a:t>
                      </a:r>
                      <a:r>
                        <a:rPr lang="en-US" altLang="zh-CN" sz="1600" baseline="-25000" dirty="0" err="1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寻址方式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助记符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含义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</a:tr>
              <a:tr h="3485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寄存器直接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3373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4083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寄存器间接，自增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baseline="30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)),(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)+1→(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相对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D(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en-US" altLang="zh-CN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600" dirty="0"/>
                        <a:t>转移目标地址</a:t>
                      </a:r>
                      <a:r>
                        <a:rPr lang="en-US" altLang="zh-CN" sz="1600" dirty="0"/>
                        <a:t>=(PC)+(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5883411" y="4081022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(x)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表示存储器地址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x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或寄存器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x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的内容</a:t>
            </a:r>
            <a:endParaRPr lang="zh-CN" altLang="en-US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814389" y="4880530"/>
            <a:ext cx="5291444" cy="443918"/>
          </a:xfrm>
          <a:prstGeom prst="rect">
            <a:avLst/>
          </a:prstGeom>
          <a:noFill/>
          <a:ln>
            <a:solidFill>
              <a:srgbClr val="3438F6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2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）转移指令的目标地址范围是多少？</a:t>
            </a:r>
            <a:endParaRPr lang="zh-CN" altLang="en-US" sz="2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4807388" y="5772298"/>
            <a:ext cx="1628192" cy="40849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PC:16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位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7" name="下箭头 26"/>
          <p:cNvSpPr/>
          <p:nvPr/>
        </p:nvSpPr>
        <p:spPr>
          <a:xfrm>
            <a:off x="5551294" y="5412936"/>
            <a:ext cx="140380" cy="302197"/>
          </a:xfrm>
          <a:prstGeom prst="downArrow">
            <a:avLst/>
          </a:prstGeom>
          <a:noFill/>
          <a:ln>
            <a:solidFill>
              <a:srgbClr val="3438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6556699" y="5768012"/>
            <a:ext cx="2877584" cy="408499"/>
            <a:chOff x="6556699" y="5948430"/>
            <a:chExt cx="2877584" cy="408499"/>
          </a:xfrm>
          <a:noFill/>
        </p:grpSpPr>
        <p:sp>
          <p:nvSpPr>
            <p:cNvPr id="29" name="Rectangle 1"/>
            <p:cNvSpPr>
              <a:spLocks noChangeArrowheads="1"/>
            </p:cNvSpPr>
            <p:nvPr/>
          </p:nvSpPr>
          <p:spPr bwMode="auto">
            <a:xfrm>
              <a:off x="7236940" y="5948430"/>
              <a:ext cx="2197343" cy="408499"/>
            </a:xfrm>
            <a:prstGeom prst="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anchor="ctr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转移范围</a:t>
              </a:r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: 64K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sp>
          <p:nvSpPr>
            <p:cNvPr id="30" name="右箭头 29"/>
            <p:cNvSpPr/>
            <p:nvPr/>
          </p:nvSpPr>
          <p:spPr>
            <a:xfrm>
              <a:off x="6556699" y="6080455"/>
              <a:ext cx="571500" cy="153019"/>
            </a:xfrm>
            <a:prstGeom prst="rightArrow">
              <a:avLst/>
            </a:prstGeom>
            <a:grpFill/>
            <a:ln>
              <a:solidFill>
                <a:srgbClr val="33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.xml><?xml version="1.0" encoding="utf-8"?>
<p:tagLst xmlns:p="http://schemas.openxmlformats.org/presentationml/2006/main">
  <p:tag name="COMMONDATA" val="eyJoZGlkIjoiOWMzMjdlMmU2YTZjMTI3Y2NjMGFiZWQwMzk5Mzg0OD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8799</Words>
  <Application>WPS 演示</Application>
  <PresentationFormat>宽屏</PresentationFormat>
  <Paragraphs>1499</Paragraphs>
  <Slides>42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42</vt:i4>
      </vt:variant>
    </vt:vector>
  </HeadingPairs>
  <TitlesOfParts>
    <vt:vector size="69" baseType="lpstr">
      <vt:lpstr>Arial</vt:lpstr>
      <vt:lpstr>宋体</vt:lpstr>
      <vt:lpstr>Wingdings</vt:lpstr>
      <vt:lpstr>微软雅黑</vt:lpstr>
      <vt:lpstr>Segoe UI</vt:lpstr>
      <vt:lpstr>MS UI Gothic</vt:lpstr>
      <vt:lpstr>黑体</vt:lpstr>
      <vt:lpstr>华文细黑</vt:lpstr>
      <vt:lpstr>禹卫书法行书简体</vt:lpstr>
      <vt:lpstr>Times New Roman</vt:lpstr>
      <vt:lpstr>Symbol</vt:lpstr>
      <vt:lpstr>Calibri</vt:lpstr>
      <vt:lpstr>Calibri</vt:lpstr>
      <vt:lpstr>等线</vt:lpstr>
      <vt:lpstr>Arial Unicode MS</vt:lpstr>
      <vt:lpstr>Segoe UI Black</vt:lpstr>
      <vt:lpstr>Courier New</vt:lpstr>
      <vt:lpstr>Courier New</vt:lpstr>
      <vt:lpstr>华文新魏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5_nordridesign</vt:lpstr>
      <vt:lpstr>PowerPoint 演示文稿</vt:lpstr>
      <vt:lpstr>本章主要内容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admin</cp:lastModifiedBy>
  <cp:revision>2349</cp:revision>
  <dcterms:created xsi:type="dcterms:W3CDTF">2018-05-09T10:41:00Z</dcterms:created>
  <dcterms:modified xsi:type="dcterms:W3CDTF">2022-05-16T03:24:10Z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ICV">
    <vt:lpwstr>6A815FD5D2934856A72C7997980404BD</vt:lpwstr>
  </property>
</Properties>
</file>